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68" r:id="rId2"/>
    <p:sldId id="256" r:id="rId3"/>
    <p:sldId id="269" r:id="rId4"/>
    <p:sldId id="257" r:id="rId5"/>
    <p:sldId id="258" r:id="rId6"/>
    <p:sldId id="270" r:id="rId7"/>
    <p:sldId id="259" r:id="rId8"/>
    <p:sldId id="271" r:id="rId9"/>
    <p:sldId id="260" r:id="rId10"/>
    <p:sldId id="272" r:id="rId11"/>
    <p:sldId id="261" r:id="rId12"/>
    <p:sldId id="273" r:id="rId13"/>
    <p:sldId id="263" r:id="rId14"/>
    <p:sldId id="274" r:id="rId15"/>
    <p:sldId id="264" r:id="rId16"/>
    <p:sldId id="267"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97A15D4-7248-4264-8364-F78328FF56F7}"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677737-CC7B-4029-A851-8F200F389908}" type="slidenum">
              <a:rPr lang="tr-TR" smtClean="0"/>
              <a:t>‹#›</a:t>
            </a:fld>
            <a:endParaRPr lang="tr-TR"/>
          </a:p>
        </p:txBody>
      </p:sp>
    </p:spTree>
    <p:extLst>
      <p:ext uri="{BB962C8B-B14F-4D97-AF65-F5344CB8AC3E}">
        <p14:creationId xmlns:p14="http://schemas.microsoft.com/office/powerpoint/2010/main" val="4092769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7A15D4-7248-4264-8364-F78328FF56F7}"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677737-CC7B-4029-A851-8F200F389908}" type="slidenum">
              <a:rPr lang="tr-TR" smtClean="0"/>
              <a:t>‹#›</a:t>
            </a:fld>
            <a:endParaRPr lang="tr-TR"/>
          </a:p>
        </p:txBody>
      </p:sp>
    </p:spTree>
    <p:extLst>
      <p:ext uri="{BB962C8B-B14F-4D97-AF65-F5344CB8AC3E}">
        <p14:creationId xmlns:p14="http://schemas.microsoft.com/office/powerpoint/2010/main" val="28670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7A15D4-7248-4264-8364-F78328FF56F7}"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677737-CC7B-4029-A851-8F200F389908}" type="slidenum">
              <a:rPr lang="tr-TR" smtClean="0"/>
              <a:t>‹#›</a:t>
            </a:fld>
            <a:endParaRPr lang="tr-TR"/>
          </a:p>
        </p:txBody>
      </p:sp>
    </p:spTree>
    <p:extLst>
      <p:ext uri="{BB962C8B-B14F-4D97-AF65-F5344CB8AC3E}">
        <p14:creationId xmlns:p14="http://schemas.microsoft.com/office/powerpoint/2010/main" val="2288103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7A15D4-7248-4264-8364-F78328FF56F7}"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677737-CC7B-4029-A851-8F200F389908}" type="slidenum">
              <a:rPr lang="tr-TR" smtClean="0"/>
              <a:t>‹#›</a:t>
            </a:fld>
            <a:endParaRPr lang="tr-TR"/>
          </a:p>
        </p:txBody>
      </p:sp>
    </p:spTree>
    <p:extLst>
      <p:ext uri="{BB962C8B-B14F-4D97-AF65-F5344CB8AC3E}">
        <p14:creationId xmlns:p14="http://schemas.microsoft.com/office/powerpoint/2010/main" val="39708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97A15D4-7248-4264-8364-F78328FF56F7}"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677737-CC7B-4029-A851-8F200F389908}" type="slidenum">
              <a:rPr lang="tr-TR" smtClean="0"/>
              <a:t>‹#›</a:t>
            </a:fld>
            <a:endParaRPr lang="tr-TR"/>
          </a:p>
        </p:txBody>
      </p:sp>
    </p:spTree>
    <p:extLst>
      <p:ext uri="{BB962C8B-B14F-4D97-AF65-F5344CB8AC3E}">
        <p14:creationId xmlns:p14="http://schemas.microsoft.com/office/powerpoint/2010/main" val="1755053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97A15D4-7248-4264-8364-F78328FF56F7}"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677737-CC7B-4029-A851-8F200F389908}" type="slidenum">
              <a:rPr lang="tr-TR" smtClean="0"/>
              <a:t>‹#›</a:t>
            </a:fld>
            <a:endParaRPr lang="tr-TR"/>
          </a:p>
        </p:txBody>
      </p:sp>
    </p:spTree>
    <p:extLst>
      <p:ext uri="{BB962C8B-B14F-4D97-AF65-F5344CB8AC3E}">
        <p14:creationId xmlns:p14="http://schemas.microsoft.com/office/powerpoint/2010/main" val="2194139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97A15D4-7248-4264-8364-F78328FF56F7}" type="datetimeFigureOut">
              <a:rPr lang="tr-TR" smtClean="0"/>
              <a:t>12.11.2019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677737-CC7B-4029-A851-8F200F389908}" type="slidenum">
              <a:rPr lang="tr-TR" smtClean="0"/>
              <a:t>‹#›</a:t>
            </a:fld>
            <a:endParaRPr lang="tr-TR"/>
          </a:p>
        </p:txBody>
      </p:sp>
    </p:spTree>
    <p:extLst>
      <p:ext uri="{BB962C8B-B14F-4D97-AF65-F5344CB8AC3E}">
        <p14:creationId xmlns:p14="http://schemas.microsoft.com/office/powerpoint/2010/main" val="237205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97A15D4-7248-4264-8364-F78328FF56F7}" type="datetimeFigureOut">
              <a:rPr lang="tr-TR" smtClean="0"/>
              <a:t>12.11.2019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677737-CC7B-4029-A851-8F200F389908}" type="slidenum">
              <a:rPr lang="tr-TR" smtClean="0"/>
              <a:t>‹#›</a:t>
            </a:fld>
            <a:endParaRPr lang="tr-TR"/>
          </a:p>
        </p:txBody>
      </p:sp>
    </p:spTree>
    <p:extLst>
      <p:ext uri="{BB962C8B-B14F-4D97-AF65-F5344CB8AC3E}">
        <p14:creationId xmlns:p14="http://schemas.microsoft.com/office/powerpoint/2010/main" val="2067987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97A15D4-7248-4264-8364-F78328FF56F7}" type="datetimeFigureOut">
              <a:rPr lang="tr-TR" smtClean="0"/>
              <a:t>12.11.2019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677737-CC7B-4029-A851-8F200F389908}" type="slidenum">
              <a:rPr lang="tr-TR" smtClean="0"/>
              <a:t>‹#›</a:t>
            </a:fld>
            <a:endParaRPr lang="tr-TR"/>
          </a:p>
        </p:txBody>
      </p:sp>
    </p:spTree>
    <p:extLst>
      <p:ext uri="{BB962C8B-B14F-4D97-AF65-F5344CB8AC3E}">
        <p14:creationId xmlns:p14="http://schemas.microsoft.com/office/powerpoint/2010/main" val="83772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97A15D4-7248-4264-8364-F78328FF56F7}"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677737-CC7B-4029-A851-8F200F389908}" type="slidenum">
              <a:rPr lang="tr-TR" smtClean="0"/>
              <a:t>‹#›</a:t>
            </a:fld>
            <a:endParaRPr lang="tr-TR"/>
          </a:p>
        </p:txBody>
      </p:sp>
    </p:spTree>
    <p:extLst>
      <p:ext uri="{BB962C8B-B14F-4D97-AF65-F5344CB8AC3E}">
        <p14:creationId xmlns:p14="http://schemas.microsoft.com/office/powerpoint/2010/main" val="234058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97A15D4-7248-4264-8364-F78328FF56F7}"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677737-CC7B-4029-A851-8F200F389908}" type="slidenum">
              <a:rPr lang="tr-TR" smtClean="0"/>
              <a:t>‹#›</a:t>
            </a:fld>
            <a:endParaRPr lang="tr-TR"/>
          </a:p>
        </p:txBody>
      </p:sp>
    </p:spTree>
    <p:extLst>
      <p:ext uri="{BB962C8B-B14F-4D97-AF65-F5344CB8AC3E}">
        <p14:creationId xmlns:p14="http://schemas.microsoft.com/office/powerpoint/2010/main" val="177443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A15D4-7248-4264-8364-F78328FF56F7}" type="datetimeFigureOut">
              <a:rPr lang="tr-TR" smtClean="0"/>
              <a:t>12.11.2019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77737-CC7B-4029-A851-8F200F389908}" type="slidenum">
              <a:rPr lang="tr-TR" smtClean="0"/>
              <a:t>‹#›</a:t>
            </a:fld>
            <a:endParaRPr lang="tr-TR"/>
          </a:p>
        </p:txBody>
      </p:sp>
    </p:spTree>
    <p:extLst>
      <p:ext uri="{BB962C8B-B14F-4D97-AF65-F5344CB8AC3E}">
        <p14:creationId xmlns:p14="http://schemas.microsoft.com/office/powerpoint/2010/main" val="367254936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881945" y="2717321"/>
            <a:ext cx="7149912" cy="3051583"/>
          </a:xfrm>
          <a:solidFill>
            <a:schemeClr val="accent1">
              <a:lumMod val="20000"/>
              <a:lumOff val="80000"/>
            </a:schemeClr>
          </a:solidFill>
        </p:spPr>
        <p:txBody>
          <a:bodyPr>
            <a:normAutofit fontScale="92500" lnSpcReduction="10000"/>
          </a:bodyPr>
          <a:lstStyle/>
          <a:p>
            <a:endParaRPr lang="tr-TR" sz="40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a:p>
            <a:r>
              <a:rPr lang="tr-TR" sz="4300" b="1" kern="0" dirty="0" smtClean="0">
                <a:solidFill>
                  <a:srgbClr val="365F91"/>
                </a:solidFill>
                <a:latin typeface="Cambria" panose="02040503050406030204" pitchFamily="18" charset="0"/>
                <a:ea typeface="Times New Roman" panose="02020603050405020304" pitchFamily="18" charset="0"/>
                <a:cs typeface="Times New Roman" panose="02020603050405020304" pitchFamily="18" charset="0"/>
              </a:rPr>
              <a:t>EVLİLİK </a:t>
            </a:r>
            <a:r>
              <a:rPr lang="tr-TR" sz="43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PROBLEMLERİ </a:t>
            </a:r>
            <a:r>
              <a:rPr lang="tr-TR" sz="4300" b="1" kern="0" dirty="0" smtClean="0">
                <a:solidFill>
                  <a:srgbClr val="365F91"/>
                </a:solidFill>
                <a:latin typeface="Cambria" panose="02040503050406030204" pitchFamily="18" charset="0"/>
                <a:ea typeface="Times New Roman" panose="02020603050405020304" pitchFamily="18" charset="0"/>
                <a:cs typeface="Times New Roman" panose="02020603050405020304" pitchFamily="18" charset="0"/>
              </a:rPr>
              <a:t>ve ÇÖZÜM </a:t>
            </a:r>
            <a:r>
              <a:rPr lang="tr-TR" sz="4300" b="1" kern="0" dirty="0" smtClean="0">
                <a:solidFill>
                  <a:srgbClr val="365F91"/>
                </a:solidFill>
                <a:latin typeface="Cambria" panose="02040503050406030204" pitchFamily="18" charset="0"/>
                <a:ea typeface="Times New Roman" panose="02020603050405020304" pitchFamily="18" charset="0"/>
                <a:cs typeface="Times New Roman" panose="02020603050405020304" pitchFamily="18" charset="0"/>
              </a:rPr>
              <a:t>YOLLARI</a:t>
            </a:r>
          </a:p>
          <a:p>
            <a:endParaRPr lang="tr-TR" sz="4000" b="1" kern="0" dirty="0" smtClean="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a:p>
            <a:r>
              <a:rPr lang="tr-TR" sz="2200" b="1" kern="0" dirty="0" smtClean="0">
                <a:solidFill>
                  <a:srgbClr val="365F91"/>
                </a:solidFill>
                <a:latin typeface="Cambria" panose="02040503050406030204" pitchFamily="18" charset="0"/>
                <a:cs typeface="Times New Roman" panose="02020603050405020304" pitchFamily="18" charset="0"/>
              </a:rPr>
              <a:t>Düzenleyen: ENİSE ERKOÇ</a:t>
            </a:r>
          </a:p>
          <a:p>
            <a:r>
              <a:rPr lang="tr-TR" sz="2200" b="1" kern="0" dirty="0" smtClean="0">
                <a:solidFill>
                  <a:srgbClr val="365F91"/>
                </a:solidFill>
                <a:latin typeface="Cambria" panose="02040503050406030204" pitchFamily="18" charset="0"/>
                <a:cs typeface="Times New Roman" panose="02020603050405020304" pitchFamily="18" charset="0"/>
              </a:rPr>
              <a:t>                                    MÜFTÜ YARDIMCISI</a:t>
            </a:r>
            <a:endParaRPr lang="tr-TR" sz="2200" b="1" dirty="0" smtClean="0"/>
          </a:p>
          <a:p>
            <a:endParaRPr lang="tr-TR" sz="36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8287" y="3105509"/>
            <a:ext cx="2012067" cy="266339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7369" y="489372"/>
            <a:ext cx="1364576" cy="13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3941" y="877561"/>
            <a:ext cx="1188000" cy="118857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Dikdörtgen 6"/>
          <p:cNvSpPr/>
          <p:nvPr/>
        </p:nvSpPr>
        <p:spPr>
          <a:xfrm>
            <a:off x="3976777" y="1354347"/>
            <a:ext cx="3252995" cy="461665"/>
          </a:xfrm>
          <a:prstGeom prst="rect">
            <a:avLst/>
          </a:prstGeom>
        </p:spPr>
        <p:txBody>
          <a:bodyPr wrap="square">
            <a:spAutoFit/>
          </a:bodyPr>
          <a:lstStyle/>
          <a:p>
            <a:r>
              <a:rPr lang="tr-TR" sz="2400" b="1" dirty="0" smtClean="0"/>
              <a:t>ISPARTA </a:t>
            </a:r>
            <a:r>
              <a:rPr lang="tr-TR" sz="2400" b="1" dirty="0"/>
              <a:t>İL MÜFTÜLÜĞÜ</a:t>
            </a:r>
          </a:p>
        </p:txBody>
      </p:sp>
    </p:spTree>
    <p:extLst>
      <p:ext uri="{BB962C8B-B14F-4D97-AF65-F5344CB8AC3E}">
        <p14:creationId xmlns:p14="http://schemas.microsoft.com/office/powerpoint/2010/main" val="1794545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393392" cy="937464"/>
          </a:xfrm>
          <a:solidFill>
            <a:srgbClr val="92D050"/>
          </a:solidFill>
        </p:spPr>
        <p:txBody>
          <a:bodyPr>
            <a:normAutofit/>
          </a:bodyPr>
          <a:lstStyle/>
          <a:p>
            <a:r>
              <a:rPr lang="tr-TR" sz="3600" b="1" kern="0" dirty="0">
                <a:latin typeface="Cambria" panose="02040503050406030204" pitchFamily="18" charset="0"/>
                <a:ea typeface="Times New Roman" panose="02020603050405020304" pitchFamily="18" charset="0"/>
                <a:cs typeface="Times New Roman" panose="02020603050405020304" pitchFamily="18" charset="0"/>
              </a:rPr>
              <a:t>EVLİLİK PROBLEMLERİ VE ÇÖZÜM YOLLARI</a:t>
            </a:r>
            <a:endParaRPr lang="tr-TR" sz="3600" dirty="0"/>
          </a:p>
        </p:txBody>
      </p:sp>
      <p:sp>
        <p:nvSpPr>
          <p:cNvPr id="3" name="İçerik Yer Tutucusu 2"/>
          <p:cNvSpPr>
            <a:spLocks noGrp="1"/>
          </p:cNvSpPr>
          <p:nvPr>
            <p:ph idx="1"/>
          </p:nvPr>
        </p:nvSpPr>
        <p:spPr>
          <a:xfrm>
            <a:off x="698740" y="1552755"/>
            <a:ext cx="10655060" cy="4624208"/>
          </a:xfrm>
          <a:solidFill>
            <a:srgbClr val="FFC000"/>
          </a:solidFill>
          <a:effectLst>
            <a:innerShdw blurRad="114300">
              <a:prstClr val="black"/>
            </a:innerShdw>
          </a:effectLst>
        </p:spPr>
        <p:txBody>
          <a:bodyPr>
            <a:normAutofit fontScale="77500" lnSpcReduction="20000"/>
          </a:bodyPr>
          <a:lstStyle/>
          <a:p>
            <a:pPr>
              <a:lnSpc>
                <a:spcPct val="115000"/>
              </a:lnSpc>
            </a:pPr>
            <a:endParaRPr lang="tr-TR" b="1" dirty="0" smtClean="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pPr>
            <a:r>
              <a:rPr lang="tr-TR" b="1" dirty="0" smtClean="0">
                <a:solidFill>
                  <a:srgbClr val="4F81BD"/>
                </a:solidFill>
                <a:latin typeface="Cambria" panose="02040503050406030204" pitchFamily="18" charset="0"/>
                <a:ea typeface="Times New Roman" panose="02020603050405020304" pitchFamily="18" charset="0"/>
                <a:cs typeface="Times New Roman" panose="02020603050405020304" pitchFamily="18" charset="0"/>
              </a:rPr>
              <a:t>7-Evlilikte </a:t>
            </a:r>
            <a:r>
              <a:rPr lang="tr-TR"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kanaatkar olmamak.</a:t>
            </a:r>
            <a:endParaRPr lang="tr-TR" sz="4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tr-T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«Yok oğlu yok yerine, var oğlu var… şikayetin kime; eşine mi yoksa Rabbine mi?» </a:t>
            </a:r>
          </a:p>
          <a:p>
            <a:pPr>
              <a:lnSpc>
                <a:spcPct val="115000"/>
              </a:lnSpc>
              <a:spcAft>
                <a:spcPts val="1000"/>
              </a:spcAft>
            </a:pPr>
            <a:r>
              <a:rPr lang="tr-TR" dirty="0" smtClean="0">
                <a:latin typeface="Calibri" panose="020F0502020204030204" pitchFamily="34" charset="0"/>
                <a:ea typeface="Calibri" panose="020F0502020204030204" pitchFamily="34" charset="0"/>
                <a:cs typeface="Times New Roman" panose="02020603050405020304" pitchFamily="18" charset="0"/>
              </a:rPr>
              <a:t>İnsanın </a:t>
            </a:r>
            <a:r>
              <a:rPr lang="tr-TR" dirty="0">
                <a:latin typeface="Calibri" panose="020F0502020204030204" pitchFamily="34" charset="0"/>
                <a:ea typeface="Calibri" panose="020F0502020204030204" pitchFamily="34" charset="0"/>
                <a:cs typeface="Times New Roman" panose="02020603050405020304" pitchFamily="18" charset="0"/>
              </a:rPr>
              <a:t>ihtiyaçları sınırsızdır. Kalacak bir yeri olmayan bir kişi başını sokacak bir ev ister, kiradaki bir kişi iki göz de olsa kendi evinin olmasını ister; evi olan müstakil bir evi daha olsun ister, bu istekler hep böyle gider. </a:t>
            </a:r>
            <a:r>
              <a:rPr lang="tr-TR" dirty="0" smtClean="0">
                <a:latin typeface="Calibri" panose="020F0502020204030204" pitchFamily="34" charset="0"/>
                <a:ea typeface="Calibri" panose="020F0502020204030204" pitchFamily="34" charset="0"/>
                <a:cs typeface="Times New Roman" panose="02020603050405020304" pitchFamily="18" charset="0"/>
              </a:rPr>
              <a:t>Ayrıca </a:t>
            </a:r>
            <a:r>
              <a:rPr lang="tr-TR" dirty="0">
                <a:latin typeface="Calibri" panose="020F0502020204030204" pitchFamily="34" charset="0"/>
                <a:ea typeface="Calibri" panose="020F0502020204030204" pitchFamily="34" charset="0"/>
                <a:cs typeface="Times New Roman" panose="02020603050405020304" pitchFamily="18" charset="0"/>
              </a:rPr>
              <a:t>lüks ve özenti ile ihtiyaç da birbirine karıştırılmamalıdır.</a:t>
            </a:r>
            <a:endParaRPr lang="tr-TR" sz="3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b="1" dirty="0">
                <a:latin typeface="Calibri" panose="020F0502020204030204" pitchFamily="34" charset="0"/>
                <a:ea typeface="Calibri" panose="020F0502020204030204" pitchFamily="34" charset="0"/>
                <a:cs typeface="Times New Roman" panose="02020603050405020304" pitchFamily="18" charset="0"/>
              </a:rPr>
              <a:t>“Ayağını yorganına göre uzat</a:t>
            </a:r>
            <a:r>
              <a:rPr lang="tr-TR" b="1"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tr-TR" sz="3600" b="1" u="sng" dirty="0">
                <a:latin typeface="Calibri" panose="020F0502020204030204" pitchFamily="34" charset="0"/>
                <a:ea typeface="Calibri" panose="020F0502020204030204" pitchFamily="34" charset="0"/>
                <a:cs typeface="Times New Roman" panose="02020603050405020304" pitchFamily="18" charset="0"/>
              </a:rPr>
              <a:t>«Ve </a:t>
            </a:r>
            <a:r>
              <a:rPr lang="tr-TR" sz="3600" b="1" u="sng" dirty="0" err="1">
                <a:latin typeface="Calibri" panose="020F0502020204030204" pitchFamily="34" charset="0"/>
                <a:ea typeface="Calibri" panose="020F0502020204030204" pitchFamily="34" charset="0"/>
                <a:cs typeface="Times New Roman" panose="02020603050405020304" pitchFamily="18" charset="0"/>
              </a:rPr>
              <a:t>Allahın“Eğer</a:t>
            </a:r>
            <a:r>
              <a:rPr lang="tr-TR" sz="3600" b="1" u="sng" dirty="0">
                <a:latin typeface="Calibri" panose="020F0502020204030204" pitchFamily="34" charset="0"/>
                <a:ea typeface="Calibri" panose="020F0502020204030204" pitchFamily="34" charset="0"/>
                <a:cs typeface="Times New Roman" panose="02020603050405020304" pitchFamily="18" charset="0"/>
              </a:rPr>
              <a:t> şükrederseniz elbette </a:t>
            </a:r>
            <a:r>
              <a:rPr lang="tr-TR" sz="3600" b="1" u="sng" dirty="0" smtClean="0">
                <a:latin typeface="Calibri" panose="020F0502020204030204" pitchFamily="34" charset="0"/>
                <a:ea typeface="Calibri" panose="020F0502020204030204" pitchFamily="34" charset="0"/>
                <a:cs typeface="Times New Roman" panose="02020603050405020304" pitchFamily="18" charset="0"/>
              </a:rPr>
              <a:t>size (</a:t>
            </a:r>
            <a:r>
              <a:rPr lang="tr-TR" sz="3600" b="1" u="sng" dirty="0">
                <a:latin typeface="Calibri" panose="020F0502020204030204" pitchFamily="34" charset="0"/>
                <a:ea typeface="Calibri" panose="020F0502020204030204" pitchFamily="34" charset="0"/>
                <a:cs typeface="Times New Roman" panose="02020603050405020304" pitchFamily="18" charset="0"/>
              </a:rPr>
              <a:t>nimetimi) artıracağım“.4 ayetini unutma!</a:t>
            </a:r>
            <a:endParaRPr lang="tr-TR" sz="4400" b="1" dirty="0">
              <a:solidFill>
                <a:schemeClr val="accent1"/>
              </a:solidFill>
            </a:endParaRPr>
          </a:p>
          <a:p>
            <a:pPr>
              <a:lnSpc>
                <a:spcPct val="115000"/>
              </a:lnSpc>
              <a:spcAft>
                <a:spcPts val="1000"/>
              </a:spcAft>
            </a:pPr>
            <a:endParaRPr lang="tr-TR"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000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7585" y="1190445"/>
            <a:ext cx="11076318" cy="5262979"/>
          </a:xfrm>
          <a:prstGeom prst="rect">
            <a:avLst/>
          </a:prstGeom>
          <a:effectLst>
            <a:innerShdw blurRad="63500" dist="508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wrap="square">
            <a:spAutoFit/>
          </a:bodyPr>
          <a:lstStyle/>
          <a:p>
            <a:r>
              <a:rPr lang="tr-TR" sz="2800" b="1" dirty="0" smtClean="0">
                <a:solidFill>
                  <a:schemeClr val="tx1"/>
                </a:solidFill>
              </a:rPr>
              <a:t>8-Evliliklerde </a:t>
            </a:r>
            <a:r>
              <a:rPr lang="tr-TR" sz="2800" b="1" dirty="0">
                <a:solidFill>
                  <a:schemeClr val="tx1"/>
                </a:solidFill>
              </a:rPr>
              <a:t>Sevgi ve Takdir sözlerinin </a:t>
            </a:r>
            <a:r>
              <a:rPr lang="tr-TR" sz="2800" b="1" dirty="0" smtClean="0">
                <a:solidFill>
                  <a:schemeClr val="tx1"/>
                </a:solidFill>
              </a:rPr>
              <a:t>olmaması</a:t>
            </a:r>
            <a:endParaRPr lang="tr-TR" sz="2800" b="1" dirty="0">
              <a:solidFill>
                <a:schemeClr val="tx1"/>
              </a:solidFill>
            </a:endParaRPr>
          </a:p>
          <a:p>
            <a:r>
              <a:rPr lang="tr-TR" sz="2800" dirty="0" smtClean="0"/>
              <a:t>«Baki </a:t>
            </a:r>
            <a:r>
              <a:rPr lang="tr-TR" sz="2800" dirty="0"/>
              <a:t>kalan bu dünyada hoş bir </a:t>
            </a:r>
            <a:r>
              <a:rPr lang="tr-TR" sz="2800" dirty="0" err="1" smtClean="0"/>
              <a:t>sadadır</a:t>
            </a:r>
            <a:r>
              <a:rPr lang="tr-TR" sz="2800" dirty="0" smtClean="0"/>
              <a:t>.»</a:t>
            </a:r>
            <a:endParaRPr lang="tr-TR" sz="2800" dirty="0"/>
          </a:p>
          <a:p>
            <a:r>
              <a:rPr lang="tr-TR" sz="2800" i="1" dirty="0" smtClean="0">
                <a:solidFill>
                  <a:srgbClr val="FF0000"/>
                </a:solidFill>
              </a:rPr>
              <a:t>«</a:t>
            </a:r>
            <a:r>
              <a:rPr lang="tr-TR" sz="2800" i="1" dirty="0" smtClean="0">
                <a:solidFill>
                  <a:srgbClr val="FF0000"/>
                </a:solidFill>
              </a:rPr>
              <a:t>Kadınlar kulağıyla, erkekler gözleriyle sever» </a:t>
            </a:r>
            <a:r>
              <a:rPr lang="tr-TR" sz="2800" dirty="0" smtClean="0"/>
              <a:t>denir</a:t>
            </a:r>
            <a:r>
              <a:rPr lang="tr-TR" sz="2800" dirty="0" smtClean="0"/>
              <a:t>.</a:t>
            </a:r>
          </a:p>
          <a:p>
            <a:endParaRPr lang="tr-TR" sz="2800" dirty="0" smtClean="0"/>
          </a:p>
          <a:p>
            <a:r>
              <a:rPr lang="tr-TR" sz="2800" dirty="0" smtClean="0"/>
              <a:t>Sevgi</a:t>
            </a:r>
            <a:r>
              <a:rPr lang="tr-TR" sz="2800" dirty="0"/>
              <a:t>: </a:t>
            </a:r>
            <a:r>
              <a:rPr lang="tr-TR" sz="2800" i="1" dirty="0" smtClean="0"/>
              <a:t>«Acıyı </a:t>
            </a:r>
            <a:r>
              <a:rPr lang="tr-TR" sz="2800" i="1" dirty="0"/>
              <a:t>tatlıya , toprağı altına hastalığı şifaya zindanı saraya ,belayı nimete </a:t>
            </a:r>
            <a:r>
              <a:rPr lang="tr-TR" sz="2800" i="1" dirty="0" smtClean="0"/>
              <a:t>dönüştürür. Demiri </a:t>
            </a:r>
            <a:r>
              <a:rPr lang="tr-TR" sz="2800" i="1" dirty="0"/>
              <a:t>yumuşatan taşı eriten hep </a:t>
            </a:r>
            <a:r>
              <a:rPr lang="tr-TR" sz="2800" i="1" dirty="0" smtClean="0"/>
              <a:t>sevgidir </a:t>
            </a:r>
            <a:r>
              <a:rPr lang="tr-TR" sz="2800" i="1" dirty="0" smtClean="0"/>
              <a:t>der» Hz. </a:t>
            </a:r>
            <a:r>
              <a:rPr lang="tr-TR" sz="2800" dirty="0" smtClean="0"/>
              <a:t>Mevlana.</a:t>
            </a:r>
          </a:p>
          <a:p>
            <a:endParaRPr lang="tr-TR" sz="2800" dirty="0"/>
          </a:p>
          <a:p>
            <a:r>
              <a:rPr lang="tr-TR" sz="2800" dirty="0" smtClean="0"/>
              <a:t> </a:t>
            </a:r>
            <a:r>
              <a:rPr lang="tr-TR" sz="2800" dirty="0"/>
              <a:t>Nitekim Kuran bunu şöyle ifade </a:t>
            </a:r>
            <a:r>
              <a:rPr lang="tr-TR" sz="2800" dirty="0" smtClean="0"/>
              <a:t>eder. «</a:t>
            </a:r>
            <a:r>
              <a:rPr lang="tr-TR" sz="2800" b="1" dirty="0" smtClean="0">
                <a:solidFill>
                  <a:srgbClr val="FF0000"/>
                </a:solidFill>
              </a:rPr>
              <a:t>Kaynaşmanız </a:t>
            </a:r>
            <a:r>
              <a:rPr lang="tr-TR" sz="2800" b="1" dirty="0">
                <a:solidFill>
                  <a:srgbClr val="FF0000"/>
                </a:solidFill>
              </a:rPr>
              <a:t>için size  kendi cinsinizden eşler yaratıp aranızda sevgi ve merhamet peyda etmesi de Onun varlığının </a:t>
            </a:r>
            <a:r>
              <a:rPr lang="tr-TR" sz="2800" b="1" dirty="0" smtClean="0">
                <a:solidFill>
                  <a:srgbClr val="FF0000"/>
                </a:solidFill>
              </a:rPr>
              <a:t>delillerindendir. Doğrusu </a:t>
            </a:r>
            <a:r>
              <a:rPr lang="tr-TR" sz="2800" b="1" dirty="0">
                <a:solidFill>
                  <a:srgbClr val="FF0000"/>
                </a:solidFill>
              </a:rPr>
              <a:t>bunda iyi düşünen bir kavim için ibretler </a:t>
            </a:r>
            <a:r>
              <a:rPr lang="tr-TR" sz="2800" b="1" dirty="0" smtClean="0">
                <a:solidFill>
                  <a:srgbClr val="FF0000"/>
                </a:solidFill>
              </a:rPr>
              <a:t>vardır.»</a:t>
            </a:r>
            <a:r>
              <a:rPr lang="tr-TR" sz="2800" dirty="0" smtClean="0"/>
              <a:t>5</a:t>
            </a:r>
            <a:endParaRPr lang="tr-TR" sz="2800" dirty="0"/>
          </a:p>
        </p:txBody>
      </p:sp>
      <p:sp>
        <p:nvSpPr>
          <p:cNvPr id="2" name="Dikdörtgen 1"/>
          <p:cNvSpPr/>
          <p:nvPr/>
        </p:nvSpPr>
        <p:spPr>
          <a:xfrm>
            <a:off x="741872" y="526212"/>
            <a:ext cx="10299940" cy="584775"/>
          </a:xfrm>
          <a:prstGeom prst="rect">
            <a:avLst/>
          </a:prstGeom>
          <a:solidFill>
            <a:schemeClr val="accent2">
              <a:lumMod val="40000"/>
              <a:lumOff val="60000"/>
            </a:schemeClr>
          </a:solidFill>
        </p:spPr>
        <p:txBody>
          <a:bodyPr wrap="square">
            <a:spAutoFit/>
          </a:bodyPr>
          <a:lstStyle/>
          <a:p>
            <a:r>
              <a:rPr lang="tr-TR" sz="3200" b="1" kern="0" dirty="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EVLİLİK PROBLEMLERİ VE ÇÖZÜM YOLLARI</a:t>
            </a:r>
            <a:endParaRPr lang="tr-TR" sz="3200" dirty="0">
              <a:solidFill>
                <a:schemeClr val="accent5">
                  <a:lumMod val="75000"/>
                </a:schemeClr>
              </a:solidFill>
            </a:endParaRPr>
          </a:p>
        </p:txBody>
      </p:sp>
    </p:spTree>
    <p:extLst>
      <p:ext uri="{BB962C8B-B14F-4D97-AF65-F5344CB8AC3E}">
        <p14:creationId xmlns:p14="http://schemas.microsoft.com/office/powerpoint/2010/main" val="2125271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2">
              <a:lumMod val="60000"/>
              <a:lumOff val="40000"/>
            </a:schemeClr>
          </a:solidFill>
        </p:spPr>
        <p:txBody>
          <a:bodyPr>
            <a:normAutofit/>
          </a:bodyPr>
          <a:lstStyle/>
          <a:p>
            <a:r>
              <a:rPr lang="tr-TR" sz="3600" b="1" kern="0" dirty="0">
                <a:solidFill>
                  <a:srgbClr val="7030A0"/>
                </a:solidFill>
                <a:latin typeface="Cambria" panose="02040503050406030204" pitchFamily="18" charset="0"/>
                <a:ea typeface="Times New Roman" panose="02020603050405020304" pitchFamily="18" charset="0"/>
                <a:cs typeface="Times New Roman" panose="02020603050405020304" pitchFamily="18" charset="0"/>
              </a:rPr>
              <a:t>EVLİLİK PROBLEMLERİ VE ÇÖZÜM YOLLARI</a:t>
            </a:r>
            <a:endParaRPr lang="tr-TR" sz="3600" dirty="0">
              <a:solidFill>
                <a:srgbClr val="7030A0"/>
              </a:solidFill>
            </a:endParaRPr>
          </a:p>
        </p:txBody>
      </p:sp>
      <p:sp>
        <p:nvSpPr>
          <p:cNvPr id="3" name="İçerik Yer Tutucusu 2"/>
          <p:cNvSpPr>
            <a:spLocks noGrp="1"/>
          </p:cNvSpPr>
          <p:nvPr>
            <p:ph idx="1"/>
          </p:nvPr>
        </p:nvSpPr>
        <p:spPr>
          <a:solidFill>
            <a:srgbClr val="00B0F0"/>
          </a:solidFill>
        </p:spPr>
        <p:txBody>
          <a:bodyPr>
            <a:normAutofit fontScale="85000" lnSpcReduction="20000"/>
          </a:bodyPr>
          <a:lstStyle/>
          <a:p>
            <a:pPr>
              <a:lnSpc>
                <a:spcPct val="115000"/>
              </a:lnSpc>
            </a:pPr>
            <a:r>
              <a:rPr lang="tr-TR" b="1" dirty="0">
                <a:latin typeface="Cambria" panose="02040503050406030204" pitchFamily="18" charset="0"/>
                <a:ea typeface="Times New Roman" panose="02020603050405020304" pitchFamily="18" charset="0"/>
                <a:cs typeface="Times New Roman" panose="02020603050405020304" pitchFamily="18" charset="0"/>
              </a:rPr>
              <a:t>9-Eşlerin birbirlerinin ailesine saygı göstermemesi</a:t>
            </a:r>
            <a:endParaRPr lang="tr-TR" sz="4400" b="1" dirty="0">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tr-TR" dirty="0">
                <a:latin typeface="Calibri" panose="020F0502020204030204" pitchFamily="34" charset="0"/>
                <a:ea typeface="Calibri" panose="020F0502020204030204" pitchFamily="34" charset="0"/>
                <a:cs typeface="Times New Roman" panose="02020603050405020304" pitchFamily="18" charset="0"/>
              </a:rPr>
              <a:t>Gülü seven dikenine katlanır. Evli çiftlerde iki taraflı empati yapmalıdır. Kendi ailesine nasıl davranılmasını istiyorsa eşinin ailesine anne babasına da öyle davranmalıdır. Atalarımız evli çiftlere “dört atanın hakkı birdir» derler</a:t>
            </a:r>
            <a:r>
              <a:rPr lang="tr-TR"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tr-TR" dirty="0" smtClean="0">
                <a:latin typeface="Calibri" panose="020F0502020204030204" pitchFamily="34" charset="0"/>
                <a:ea typeface="Calibri" panose="020F0502020204030204" pitchFamily="34" charset="0"/>
                <a:cs typeface="Times New Roman" panose="02020603050405020304" pitchFamily="18" charset="0"/>
              </a:rPr>
              <a:t>Aile büyükleri, </a:t>
            </a:r>
            <a:r>
              <a:rPr lang="tr-TR" b="1" i="1" dirty="0" smtClean="0">
                <a:solidFill>
                  <a:schemeClr val="accent3">
                    <a:lumMod val="40000"/>
                    <a:lumOff val="60000"/>
                  </a:schemeClr>
                </a:solidFill>
                <a:latin typeface="Calibri" panose="020F0502020204030204" pitchFamily="34" charset="0"/>
                <a:ea typeface="Calibri" panose="020F0502020204030204" pitchFamily="34" charset="0"/>
                <a:cs typeface="Times New Roman" panose="02020603050405020304" pitchFamily="18" charset="0"/>
              </a:rPr>
              <a:t>çiftlerin çözümsüz kaldığı noktalarda rehberlik </a:t>
            </a:r>
            <a:r>
              <a:rPr lang="tr-TR" dirty="0" smtClean="0">
                <a:latin typeface="Calibri" panose="020F0502020204030204" pitchFamily="34" charset="0"/>
                <a:ea typeface="Calibri" panose="020F0502020204030204" pitchFamily="34" charset="0"/>
                <a:cs typeface="Times New Roman" panose="02020603050405020304" pitchFamily="18" charset="0"/>
              </a:rPr>
              <a:t>yapabilirler. Ancak sorunlara yaklaşımda kişisel duygu ve düşünceler değil, çiftlerin huzur ve mutluluğu esas alınmalıdır.</a:t>
            </a:r>
            <a:endParaRPr lang="tr-TR" sz="3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dirty="0" smtClean="0">
                <a:latin typeface="Calibri" panose="020F0502020204030204" pitchFamily="34" charset="0"/>
                <a:ea typeface="Calibri" panose="020F0502020204030204" pitchFamily="34" charset="0"/>
                <a:cs typeface="Times New Roman" panose="02020603050405020304" pitchFamily="18" charset="0"/>
              </a:rPr>
              <a:t>Kur’an-ı </a:t>
            </a:r>
            <a:r>
              <a:rPr lang="tr-TR" dirty="0">
                <a:latin typeface="Calibri" panose="020F0502020204030204" pitchFamily="34" charset="0"/>
                <a:ea typeface="Calibri" panose="020F0502020204030204" pitchFamily="34" charset="0"/>
                <a:cs typeface="Times New Roman" panose="02020603050405020304" pitchFamily="18" charset="0"/>
              </a:rPr>
              <a:t>Kerim’de “</a:t>
            </a:r>
            <a:r>
              <a:rPr lang="tr-T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İyiliğin karşılığı iyilikten başka bir şey midir</a:t>
            </a:r>
            <a:r>
              <a:rPr lang="tr-TR" dirty="0">
                <a:latin typeface="Calibri" panose="020F0502020204030204" pitchFamily="34" charset="0"/>
                <a:ea typeface="Calibri" panose="020F0502020204030204" pitchFamily="34" charset="0"/>
                <a:cs typeface="Times New Roman" panose="02020603050405020304" pitchFamily="18" charset="0"/>
              </a:rPr>
              <a:t>”9 </a:t>
            </a:r>
            <a:r>
              <a:rPr lang="tr-TR" dirty="0" smtClean="0">
                <a:latin typeface="Calibri" panose="020F0502020204030204" pitchFamily="34" charset="0"/>
                <a:ea typeface="Calibri" panose="020F0502020204030204" pitchFamily="34" charset="0"/>
                <a:cs typeface="Times New Roman" panose="02020603050405020304" pitchFamily="18" charset="0"/>
              </a:rPr>
              <a:t>buyrulur.</a:t>
            </a:r>
          </a:p>
          <a:p>
            <a:pPr>
              <a:lnSpc>
                <a:spcPct val="115000"/>
              </a:lnSpc>
              <a:spcAft>
                <a:spcPts val="1000"/>
              </a:spcAft>
            </a:pPr>
            <a:r>
              <a:rPr lang="tr-TR" sz="3300" u="sng" dirty="0" smtClean="0">
                <a:latin typeface="Calibri" panose="020F0502020204030204" pitchFamily="34" charset="0"/>
                <a:ea typeface="Calibri" panose="020F0502020204030204" pitchFamily="34" charset="0"/>
                <a:cs typeface="Times New Roman" panose="02020603050405020304" pitchFamily="18" charset="0"/>
              </a:rPr>
              <a:t>Büyükler arabozucu değil, arabulucu olmalıdır.</a:t>
            </a:r>
            <a:endParaRPr lang="tr-TR" sz="3300" u="sng"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6877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10883" y="1535502"/>
            <a:ext cx="7496355" cy="4724370"/>
          </a:xfrm>
          <a:prstGeom prst="rect">
            <a:avLst/>
          </a:prstGeom>
          <a:solidFill>
            <a:schemeClr val="accent4">
              <a:lumMod val="60000"/>
              <a:lumOff val="40000"/>
            </a:schemeClr>
          </a:solidFill>
          <a:effectLst>
            <a:innerShdw blurRad="114300">
              <a:prstClr val="black"/>
            </a:innerShdw>
          </a:effectLst>
        </p:spPr>
        <p:txBody>
          <a:bodyPr wrap="square">
            <a:spAutoFit/>
          </a:bodyPr>
          <a:lstStyle/>
          <a:p>
            <a:pPr>
              <a:lnSpc>
                <a:spcPct val="115000"/>
              </a:lnSpc>
              <a:spcBef>
                <a:spcPts val="2400"/>
              </a:spcBef>
              <a:spcAft>
                <a:spcPts val="0"/>
              </a:spcAft>
            </a:pPr>
            <a:r>
              <a:rPr lang="tr-TR" sz="2400" b="1" kern="0" dirty="0" smtClean="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10-Eşlerin temizliğe dikkat etmemesi</a:t>
            </a:r>
          </a:p>
          <a:p>
            <a:pPr>
              <a:lnSpc>
                <a:spcPct val="115000"/>
              </a:lnSpc>
              <a:spcAft>
                <a:spcPts val="1000"/>
              </a:spcAft>
            </a:pP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Unutmamalıdır ki, </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temizlik </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imandandır.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Öz </a:t>
            </a:r>
            <a:r>
              <a:rPr lang="tr-TR" sz="2400" dirty="0" smtClean="0">
                <a:latin typeface="Calibri" panose="020F0502020204030204" pitchFamily="34" charset="0"/>
                <a:ea typeface="Calibri" panose="020F0502020204030204" pitchFamily="34" charset="0"/>
                <a:cs typeface="Times New Roman" panose="02020603050405020304" pitchFamily="18" charset="0"/>
              </a:rPr>
              <a:t>bakım,</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 kişinin karşısındaki insana </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gösterdiği saygının bir ifadesi olduğu </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gibi kendisine de saygısının gereğidir.</a:t>
            </a:r>
          </a:p>
          <a:p>
            <a:pPr>
              <a:lnSpc>
                <a:spcPct val="115000"/>
              </a:lnSpc>
              <a:spcAft>
                <a:spcPts val="1000"/>
              </a:spcAft>
            </a:pP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Eşler birbirlerinde sempati uyandıracak şekilde davranmalıdır; çünkü antipatik görüntüler insanları birbirinden uzaklaştırır</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O </a:t>
            </a: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halde aile </a:t>
            </a: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bireyleri dışarıya çıkarken </a:t>
            </a:r>
            <a:r>
              <a:rPr lang="tr-TR" sz="2400" b="1" u="sng" dirty="0" smtClean="0">
                <a:effectLst/>
                <a:latin typeface="Calibri" panose="020F0502020204030204" pitchFamily="34" charset="0"/>
                <a:ea typeface="Calibri" panose="020F0502020204030204" pitchFamily="34" charset="0"/>
                <a:cs typeface="Times New Roman" panose="02020603050405020304" pitchFamily="18" charset="0"/>
              </a:rPr>
              <a:t>giyim, kuşam, söz  ve davranışlarına gösterdikleri özeni</a:t>
            </a: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 aile içerisinde de göstermelidirler.</a:t>
            </a:r>
          </a:p>
        </p:txBody>
      </p:sp>
      <p:sp>
        <p:nvSpPr>
          <p:cNvPr id="2" name="Dikdörtgen 1"/>
          <p:cNvSpPr/>
          <p:nvPr/>
        </p:nvSpPr>
        <p:spPr>
          <a:xfrm>
            <a:off x="957532" y="422694"/>
            <a:ext cx="8108830" cy="523220"/>
          </a:xfrm>
          <a:prstGeom prst="rect">
            <a:avLst/>
          </a:prstGeom>
          <a:solidFill>
            <a:schemeClr val="accent2"/>
          </a:solidFill>
        </p:spPr>
        <p:txBody>
          <a:bodyPr wrap="square">
            <a:spAutoFit/>
          </a:bodyPr>
          <a:lstStyle/>
          <a:p>
            <a:r>
              <a:rPr lang="tr-TR" sz="2800" b="1" kern="0" dirty="0">
                <a:latin typeface="Cambria" panose="02040503050406030204" pitchFamily="18" charset="0"/>
                <a:ea typeface="Times New Roman" panose="02020603050405020304" pitchFamily="18" charset="0"/>
                <a:cs typeface="Times New Roman" panose="02020603050405020304" pitchFamily="18" charset="0"/>
              </a:rPr>
              <a:t>EVLİLİK PROBLEMLERİ VE ÇÖZÜM YOLLARI</a:t>
            </a:r>
            <a:endParaRPr lang="tr-TR" sz="2800" dirty="0"/>
          </a:p>
        </p:txBody>
      </p:sp>
      <p:sp>
        <p:nvSpPr>
          <p:cNvPr id="3" name="Dikdörtgen 2"/>
          <p:cNvSpPr/>
          <p:nvPr/>
        </p:nvSpPr>
        <p:spPr>
          <a:xfrm>
            <a:off x="8842076" y="1725283"/>
            <a:ext cx="2855344" cy="3788345"/>
          </a:xfrm>
          <a:prstGeom prst="rect">
            <a:avLst/>
          </a:prstGeom>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15000"/>
              </a:lnSpc>
              <a:spcAft>
                <a:spcPts val="1000"/>
              </a:spcAft>
            </a:pPr>
            <a:r>
              <a:rPr lang="tr-TR"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Çünkü </a:t>
            </a:r>
            <a:r>
              <a:rPr lang="tr-TR"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sen,</a:t>
            </a:r>
          </a:p>
          <a:p>
            <a:pPr>
              <a:lnSpc>
                <a:spcPct val="115000"/>
              </a:lnSpc>
              <a:spcAft>
                <a:spcPts val="1000"/>
              </a:spcAft>
            </a:pPr>
            <a:r>
              <a:rPr lang="tr-TR"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tr-TR"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dünyada binlerce hatta milyonlarca seçenek arasında seçimimi yapıp, </a:t>
            </a:r>
          </a:p>
          <a:p>
            <a:pPr>
              <a:lnSpc>
                <a:spcPct val="115000"/>
              </a:lnSpc>
              <a:spcAft>
                <a:spcPts val="1000"/>
              </a:spcAft>
            </a:pPr>
            <a:r>
              <a:rPr lang="tr-TR"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Kendi eşini </a:t>
            </a:r>
            <a:r>
              <a:rPr lang="tr-TR"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seçtin, unutma!</a:t>
            </a:r>
            <a:endParaRPr lang="tr-TR"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298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1">
              <a:lumMod val="40000"/>
              <a:lumOff val="60000"/>
            </a:schemeClr>
          </a:solidFill>
        </p:spPr>
        <p:txBody>
          <a:bodyPr>
            <a:normAutofit/>
          </a:bodyPr>
          <a:lstStyle/>
          <a:p>
            <a:r>
              <a:rPr lang="tr-TR" sz="2400" b="1" dirty="0" smtClean="0">
                <a:solidFill>
                  <a:srgbClr val="FF0000"/>
                </a:solidFill>
              </a:rPr>
              <a:t>Sami Yusuf, eşine «Seninle evlendiğim gün, tüm kadınların cenaze namazını kıldım» diyerek sadakatini ifade eder.</a:t>
            </a:r>
            <a:endParaRPr lang="tr-TR" sz="2400" b="1" dirty="0">
              <a:solidFill>
                <a:srgbClr val="FF0000"/>
              </a:solidFill>
            </a:endParaRPr>
          </a:p>
        </p:txBody>
      </p:sp>
      <p:sp>
        <p:nvSpPr>
          <p:cNvPr id="3" name="İçerik Yer Tutucusu 2"/>
          <p:cNvSpPr>
            <a:spLocks noGrp="1"/>
          </p:cNvSpPr>
          <p:nvPr>
            <p:ph idx="1"/>
          </p:nvPr>
        </p:nvSpPr>
        <p:spPr>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tr-TR" dirty="0" smtClean="0"/>
              <a:t>Çünkü sen ona asla ihanet etmeyeceğini söyleyip, sadakat sözü verdin,</a:t>
            </a:r>
          </a:p>
          <a:p>
            <a:r>
              <a:rPr lang="tr-TR" dirty="0" smtClean="0"/>
              <a:t>Çünkü sen ona her halükarda yanında olacağına dair destek sözü verdin,</a:t>
            </a:r>
          </a:p>
          <a:p>
            <a:r>
              <a:rPr lang="tr-TR" dirty="0" smtClean="0"/>
              <a:t>Çünkü sen ona Yüce Allah’ı şahit tutarak büyük bir söz (</a:t>
            </a:r>
            <a:r>
              <a:rPr lang="tr-TR" dirty="0" err="1" smtClean="0"/>
              <a:t>misakan</a:t>
            </a:r>
            <a:r>
              <a:rPr lang="tr-TR" dirty="0" smtClean="0"/>
              <a:t> </a:t>
            </a:r>
            <a:r>
              <a:rPr lang="tr-TR" dirty="0" err="1" smtClean="0"/>
              <a:t>ğaliza</a:t>
            </a:r>
            <a:r>
              <a:rPr lang="tr-TR" dirty="0" smtClean="0"/>
              <a:t>) verdin.</a:t>
            </a:r>
          </a:p>
          <a:p>
            <a:r>
              <a:rPr lang="tr-TR" dirty="0" smtClean="0"/>
              <a:t>Ona ihanet, özsaygına ve kendi sözüne ihanettir.</a:t>
            </a:r>
          </a:p>
          <a:p>
            <a:r>
              <a:rPr lang="tr-TR" dirty="0" smtClean="0"/>
              <a:t>Ona göstereceğin şefkat ve merhamet, ilahi rahmeti talep demektir.</a:t>
            </a:r>
          </a:p>
        </p:txBody>
      </p:sp>
    </p:spTree>
    <p:extLst>
      <p:ext uri="{BB962C8B-B14F-4D97-AF65-F5344CB8AC3E}">
        <p14:creationId xmlns:p14="http://schemas.microsoft.com/office/powerpoint/2010/main" val="3545920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69674" y="3381556"/>
            <a:ext cx="3692107" cy="3348096"/>
          </a:xfrm>
          <a:prstGeom prst="rect">
            <a:avLst/>
          </a:prstGeom>
        </p:spPr>
        <p:txBody>
          <a:bodyPr wrap="square">
            <a:spAutoFit/>
          </a:bodyPr>
          <a:lstStyle/>
          <a:p>
            <a:pPr>
              <a:lnSpc>
                <a:spcPct val="115000"/>
              </a:lnSpc>
              <a:spcAft>
                <a:spcPts val="1000"/>
              </a:spcAft>
            </a:pPr>
            <a:r>
              <a:rPr lang="tr-TR" sz="1400" b="1" dirty="0" smtClean="0">
                <a:effectLst/>
                <a:latin typeface="Calibri" panose="020F0502020204030204" pitchFamily="34" charset="0"/>
                <a:ea typeface="Calibri" panose="020F0502020204030204" pitchFamily="34" charset="0"/>
                <a:cs typeface="Times New Roman" panose="02020603050405020304" pitchFamily="18" charset="0"/>
              </a:rPr>
              <a:t>KAYNAKLAR</a:t>
            </a:r>
            <a:r>
              <a:rPr lang="tr-TR" sz="1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tr-TR"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1" dirty="0" smtClean="0">
                <a:effectLst/>
                <a:latin typeface="Calibri" panose="020F0502020204030204" pitchFamily="34" charset="0"/>
                <a:ea typeface="Calibri" panose="020F0502020204030204" pitchFamily="34" charset="0"/>
                <a:cs typeface="Times New Roman" panose="02020603050405020304" pitchFamily="18" charset="0"/>
              </a:rPr>
              <a:t>1-Buhari, Nikah 3</a:t>
            </a:r>
            <a:endParaRPr lang="tr-TR"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1" dirty="0" smtClean="0">
                <a:effectLst/>
                <a:latin typeface="Calibri" panose="020F0502020204030204" pitchFamily="34" charset="0"/>
                <a:ea typeface="Calibri" panose="020F0502020204030204" pitchFamily="34" charset="0"/>
                <a:cs typeface="Times New Roman" panose="02020603050405020304" pitchFamily="18" charset="0"/>
              </a:rPr>
              <a:t>2-Bakara 2/187</a:t>
            </a:r>
            <a:endParaRPr lang="tr-TR"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1" dirty="0" smtClean="0">
                <a:effectLst/>
                <a:latin typeface="Calibri" panose="020F0502020204030204" pitchFamily="34" charset="0"/>
                <a:ea typeface="Calibri" panose="020F0502020204030204" pitchFamily="34" charset="0"/>
                <a:cs typeface="Times New Roman" panose="02020603050405020304" pitchFamily="18" charset="0"/>
              </a:rPr>
              <a:t>3-Nisa 4/135</a:t>
            </a:r>
            <a:endParaRPr lang="tr-TR" sz="1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1" dirty="0" smtClean="0">
                <a:effectLst/>
                <a:latin typeface="Calibri" panose="020F0502020204030204" pitchFamily="34" charset="0"/>
                <a:ea typeface="Calibri" panose="020F0502020204030204" pitchFamily="34" charset="0"/>
                <a:cs typeface="Times New Roman" panose="02020603050405020304" pitchFamily="18" charset="0"/>
              </a:rPr>
              <a:t>4-İbrahim 14/7</a:t>
            </a:r>
            <a:endParaRPr lang="tr-TR"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1" dirty="0">
                <a:latin typeface="Calibri" panose="020F0502020204030204" pitchFamily="34" charset="0"/>
                <a:ea typeface="Calibri" panose="020F0502020204030204" pitchFamily="34" charset="0"/>
                <a:cs typeface="Times New Roman" panose="02020603050405020304" pitchFamily="18" charset="0"/>
              </a:rPr>
              <a:t>5</a:t>
            </a:r>
            <a:r>
              <a:rPr lang="tr-TR" sz="1400" b="1" dirty="0" smtClean="0">
                <a:effectLst/>
                <a:latin typeface="Calibri" panose="020F0502020204030204" pitchFamily="34" charset="0"/>
                <a:ea typeface="Calibri" panose="020F0502020204030204" pitchFamily="34" charset="0"/>
                <a:cs typeface="Times New Roman" panose="02020603050405020304" pitchFamily="18" charset="0"/>
              </a:rPr>
              <a:t>-Talak, 65/7	</a:t>
            </a:r>
            <a:endParaRPr lang="tr-TR"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1" dirty="0">
                <a:latin typeface="Calibri" panose="020F0502020204030204" pitchFamily="34" charset="0"/>
                <a:ea typeface="Calibri" panose="020F0502020204030204" pitchFamily="34" charset="0"/>
                <a:cs typeface="Times New Roman" panose="02020603050405020304" pitchFamily="18" charset="0"/>
              </a:rPr>
              <a:t>6</a:t>
            </a:r>
            <a:r>
              <a:rPr lang="tr-TR" sz="1400" b="1" dirty="0" smtClean="0">
                <a:effectLst/>
                <a:latin typeface="Calibri" panose="020F0502020204030204" pitchFamily="34" charset="0"/>
                <a:ea typeface="Calibri" panose="020F0502020204030204" pitchFamily="34" charset="0"/>
                <a:cs typeface="Times New Roman" panose="02020603050405020304" pitchFamily="18" charset="0"/>
              </a:rPr>
              <a:t>-Rum, 30/21</a:t>
            </a:r>
            <a:endParaRPr lang="tr-TR"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1" dirty="0" smtClean="0">
                <a:latin typeface="Calibri" panose="020F0502020204030204" pitchFamily="34" charset="0"/>
                <a:ea typeface="Calibri" panose="020F0502020204030204" pitchFamily="34" charset="0"/>
                <a:cs typeface="Times New Roman" panose="02020603050405020304" pitchFamily="18" charset="0"/>
              </a:rPr>
              <a:t>8</a:t>
            </a:r>
            <a:r>
              <a:rPr lang="tr-TR" sz="1400" b="1" dirty="0" smtClean="0">
                <a:effectLst/>
                <a:latin typeface="Calibri" panose="020F0502020204030204" pitchFamily="34" charset="0"/>
                <a:ea typeface="Calibri" panose="020F0502020204030204" pitchFamily="34" charset="0"/>
                <a:cs typeface="Times New Roman" panose="02020603050405020304" pitchFamily="18" charset="0"/>
              </a:rPr>
              <a:t>-Rahman, 55/60</a:t>
            </a:r>
            <a:endParaRPr lang="tr-TR"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1" dirty="0">
                <a:latin typeface="Calibri" panose="020F0502020204030204" pitchFamily="34" charset="0"/>
                <a:ea typeface="Calibri" panose="020F0502020204030204" pitchFamily="34" charset="0"/>
                <a:cs typeface="Times New Roman" panose="02020603050405020304" pitchFamily="18" charset="0"/>
              </a:rPr>
              <a:t>9</a:t>
            </a:r>
            <a:r>
              <a:rPr lang="tr-TR" sz="1400" b="1" dirty="0" smtClean="0">
                <a:effectLst/>
                <a:latin typeface="Calibri" panose="020F0502020204030204" pitchFamily="34" charset="0"/>
                <a:ea typeface="Calibri" panose="020F0502020204030204" pitchFamily="34" charset="0"/>
                <a:cs typeface="Times New Roman" panose="02020603050405020304" pitchFamily="18" charset="0"/>
              </a:rPr>
              <a:t>-Furkan , 25/74</a:t>
            </a:r>
            <a:endParaRPr lang="tr-TR" sz="2400" b="1" dirty="0" smtClean="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1517" y="3381556"/>
            <a:ext cx="3828962" cy="298076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Dikdörtgen 1"/>
          <p:cNvSpPr/>
          <p:nvPr/>
        </p:nvSpPr>
        <p:spPr>
          <a:xfrm>
            <a:off x="888522" y="603849"/>
            <a:ext cx="10170542" cy="194155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ct val="115000"/>
              </a:lnSpc>
              <a:spcAft>
                <a:spcPts val="1000"/>
              </a:spcAft>
            </a:pP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2400" dirty="0" smtClean="0">
                <a:latin typeface="Calibri" panose="020F0502020204030204" pitchFamily="34" charset="0"/>
                <a:ea typeface="Calibri" panose="020F0502020204030204" pitchFamily="34" charset="0"/>
                <a:cs typeface="Times New Roman" panose="02020603050405020304" pitchFamily="18" charset="0"/>
              </a:rPr>
              <a:t>“</a:t>
            </a:r>
            <a:r>
              <a:rPr lang="tr-TR" sz="2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Rabbimiz ! Bize gözümüzü aydınlatacak, huzur kaynağı olacak eş ve çocuklar ver.</a:t>
            </a:r>
            <a:r>
              <a:rPr lang="tr-TR" sz="2400" dirty="0">
                <a:latin typeface="Calibri" panose="020F0502020204030204" pitchFamily="34" charset="0"/>
                <a:ea typeface="Calibri" panose="020F0502020204030204" pitchFamily="34" charset="0"/>
                <a:cs typeface="Times New Roman" panose="02020603050405020304" pitchFamily="18" charset="0"/>
              </a:rPr>
              <a:t>”9</a:t>
            </a:r>
            <a:endParaRPr lang="tr-TR" sz="3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2400" dirty="0" err="1">
                <a:latin typeface="Calibri" panose="020F0502020204030204" pitchFamily="34" charset="0"/>
                <a:ea typeface="Calibri" panose="020F0502020204030204" pitchFamily="34" charset="0"/>
                <a:cs typeface="Times New Roman" panose="02020603050405020304" pitchFamily="18" charset="0"/>
              </a:rPr>
              <a:t>Allahım</a:t>
            </a:r>
            <a:r>
              <a:rPr lang="tr-TR" sz="2400" dirty="0">
                <a:latin typeface="Calibri" panose="020F0502020204030204" pitchFamily="34" charset="0"/>
                <a:ea typeface="Calibri" panose="020F0502020204030204" pitchFamily="34" charset="0"/>
                <a:cs typeface="Times New Roman" panose="02020603050405020304" pitchFamily="18" charset="0"/>
              </a:rPr>
              <a:t>, evlerimize huzur, mutluluk, sağlık ve bereket ihsan eyle! Amin…</a:t>
            </a:r>
            <a:endParaRPr lang="tr-TR"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8665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flipH="1">
            <a:off x="7504979" y="3183147"/>
            <a:ext cx="4321835" cy="2001328"/>
          </a:xfrm>
        </p:spPr>
        <p:txBody>
          <a:bodyPr>
            <a:normAutofit/>
          </a:bodyPr>
          <a:lstStyle/>
          <a:p>
            <a:pPr marL="0" indent="0">
              <a:buNone/>
            </a:pPr>
            <a:r>
              <a:rPr lang="tr-TR" b="1" dirty="0" smtClean="0"/>
              <a:t>     </a:t>
            </a:r>
            <a:r>
              <a:rPr lang="tr-TR" b="1" dirty="0" smtClean="0"/>
              <a:t> </a:t>
            </a:r>
            <a:r>
              <a:rPr lang="tr-TR" b="1" dirty="0" smtClean="0"/>
              <a:t>Hazırlayan</a:t>
            </a:r>
            <a:r>
              <a:rPr lang="tr-TR" b="1" dirty="0" smtClean="0"/>
              <a:t>: </a:t>
            </a:r>
          </a:p>
          <a:p>
            <a:pPr marL="0" indent="0">
              <a:buNone/>
            </a:pPr>
            <a:r>
              <a:rPr lang="tr-TR" b="1" dirty="0" smtClean="0"/>
              <a:t>ARİFE </a:t>
            </a:r>
            <a:r>
              <a:rPr lang="tr-TR" b="1" dirty="0" smtClean="0"/>
              <a:t>SARIŞAHİN YILMAZ</a:t>
            </a:r>
          </a:p>
          <a:p>
            <a:endParaRPr lang="tr-TR" dirty="0"/>
          </a:p>
          <a:p>
            <a:endParaRPr lang="tr-TR" dirty="0" smtClean="0"/>
          </a:p>
        </p:txBody>
      </p:sp>
      <p:sp>
        <p:nvSpPr>
          <p:cNvPr id="2" name="Dikdörtgen 1"/>
          <p:cNvSpPr/>
          <p:nvPr/>
        </p:nvSpPr>
        <p:spPr>
          <a:xfrm>
            <a:off x="1199072" y="623535"/>
            <a:ext cx="5160571" cy="1273169"/>
          </a:xfrm>
          <a:prstGeom prst="rect">
            <a:avLst/>
          </a:prstGeom>
        </p:spPr>
        <p:txBody>
          <a:bodyPr wrap="square">
            <a:spAutoFit/>
          </a:bodyPr>
          <a:lstStyle/>
          <a:p>
            <a:pPr lvl="0" algn="ctr">
              <a:lnSpc>
                <a:spcPct val="90000"/>
              </a:lnSpc>
              <a:spcBef>
                <a:spcPts val="1000"/>
              </a:spcBef>
            </a:pPr>
            <a:endParaRPr lang="tr-TR" sz="2800" dirty="0" smtClean="0">
              <a:solidFill>
                <a:prstClr val="black"/>
              </a:solidFill>
            </a:endParaRPr>
          </a:p>
          <a:p>
            <a:pPr lvl="0" algn="ctr">
              <a:lnSpc>
                <a:spcPct val="90000"/>
              </a:lnSpc>
              <a:spcBef>
                <a:spcPts val="1000"/>
              </a:spcBef>
            </a:pPr>
            <a:r>
              <a:rPr lang="tr-TR" sz="4800" b="1" dirty="0" smtClean="0">
                <a:solidFill>
                  <a:prstClr val="black"/>
                </a:solidFill>
              </a:rPr>
              <a:t>TEŞEKKÜRLER…</a:t>
            </a:r>
            <a:endParaRPr lang="tr-TR" sz="4800" b="1" dirty="0">
              <a:solidFill>
                <a:prstClr val="black"/>
              </a:solidFill>
            </a:endParaRPr>
          </a:p>
        </p:txBody>
      </p:sp>
      <p:pic>
        <p:nvPicPr>
          <p:cNvPr id="5122" name="Picture 2" descr="C:\Users\hp-pc\Desktop\ISPARTA\TÜM RESİMLER\IMG_20170618_13465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3160" y="2539735"/>
            <a:ext cx="5378576" cy="35591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14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655608" y="1414732"/>
            <a:ext cx="10921039" cy="4626908"/>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nSpc>
                <a:spcPct val="115000"/>
              </a:lnSpc>
              <a:spcBef>
                <a:spcPts val="2400"/>
              </a:spcBef>
              <a:spcAft>
                <a:spcPts val="0"/>
              </a:spcAft>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Ailede </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toplumu oluşturan en küçük birimdir. Peygamber </a:t>
            </a:r>
            <a:r>
              <a:rPr lang="tr-TR" sz="2000" dirty="0" smtClean="0">
                <a:latin typeface="Calibri" panose="020F0502020204030204" pitchFamily="34" charset="0"/>
                <a:ea typeface="Calibri" panose="020F0502020204030204" pitchFamily="34" charset="0"/>
                <a:cs typeface="Times New Roman" panose="02020603050405020304" pitchFamily="18" charset="0"/>
              </a:rPr>
              <a:t>E</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fendimiz (A.S.) </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şöyle buyurur : </a:t>
            </a:r>
          </a:p>
          <a:p>
            <a:pPr>
              <a:lnSpc>
                <a:spcPct val="115000"/>
              </a:lnSpc>
              <a:spcAft>
                <a:spcPts val="1000"/>
              </a:spcAft>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«Ey gençler! sizden evlenmeye güç yetirenler evlensin.”1</a:t>
            </a:r>
          </a:p>
          <a:p>
            <a:pPr>
              <a:lnSpc>
                <a:spcPct val="115000"/>
              </a:lnSpc>
              <a:spcAft>
                <a:spcPts val="1000"/>
              </a:spcAft>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Evlilik geçici bir heves veya ihtiyaçların karşılanması amacıyla değil de ölünceye denk üzüntüleri ve sevinçleri birlikte paylaşmak, </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ortaya çıkabilecek </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tüm zorluklara göğüs germek elde edilecek tüm kazançları birlikte paylaşmak niyetiyle bir araya gelmeyi gerektirir.</a:t>
            </a:r>
          </a:p>
          <a:p>
            <a:pPr>
              <a:lnSpc>
                <a:spcPct val="115000"/>
              </a:lnSpc>
              <a:spcAft>
                <a:spcPts val="1000"/>
              </a:spcAft>
            </a:pPr>
            <a:r>
              <a:rPr lang="tr-TR" sz="2000" b="1" dirty="0">
                <a:latin typeface="Calibri" panose="020F0502020204030204" pitchFamily="34" charset="0"/>
                <a:ea typeface="Calibri" panose="020F0502020204030204" pitchFamily="34" charset="0"/>
                <a:cs typeface="Times New Roman" panose="02020603050405020304" pitchFamily="18" charset="0"/>
              </a:rPr>
              <a:t>E</a:t>
            </a:r>
            <a:r>
              <a:rPr lang="tr-TR" sz="2000" b="1" dirty="0" smtClean="0">
                <a:effectLst/>
                <a:latin typeface="Calibri" panose="020F0502020204030204" pitchFamily="34" charset="0"/>
                <a:ea typeface="Calibri" panose="020F0502020204030204" pitchFamily="34" charset="0"/>
                <a:cs typeface="Times New Roman" panose="02020603050405020304" pitchFamily="18" charset="0"/>
              </a:rPr>
              <a:t>vlilik bir çocuk oyunu </a:t>
            </a:r>
            <a:r>
              <a:rPr lang="tr-TR" sz="2000" b="1" dirty="0" smtClean="0">
                <a:latin typeface="Calibri" panose="020F0502020204030204" pitchFamily="34" charset="0"/>
                <a:ea typeface="Calibri" panose="020F0502020204030204" pitchFamily="34" charset="0"/>
                <a:cs typeface="Times New Roman" panose="02020603050405020304" pitchFamily="18" charset="0"/>
              </a:rPr>
              <a:t>değildi</a:t>
            </a:r>
            <a:r>
              <a:rPr lang="tr-TR" sz="2000" b="1" dirty="0" smtClean="0">
                <a:effectLst/>
                <a:latin typeface="Calibri" panose="020F0502020204030204" pitchFamily="34" charset="0"/>
                <a:ea typeface="Calibri" panose="020F0502020204030204" pitchFamily="34" charset="0"/>
                <a:cs typeface="Times New Roman" panose="02020603050405020304" pitchFamily="18" charset="0"/>
              </a:rPr>
              <a:t>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Aileyi kuran fertler birbirlerinde huzur ve sükûnu bulur ve birbirlerine elbise olurlar.2</a:t>
            </a:r>
          </a:p>
          <a:p>
            <a:pPr>
              <a:lnSpc>
                <a:spcPct val="115000"/>
              </a:lnSpc>
              <a:spcAft>
                <a:spcPts val="1000"/>
              </a:spcAft>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Elbise insanı kışın soğuktan yazın sıcaktan koruduğu gibi</a:t>
            </a:r>
            <a:r>
              <a:rPr lang="tr-TR" sz="2000" dirty="0" smtClean="0">
                <a:latin typeface="Calibri" panose="020F0502020204030204" pitchFamily="34" charset="0"/>
                <a:ea typeface="Calibri" panose="020F0502020204030204" pitchFamily="34" charset="0"/>
                <a:cs typeface="Times New Roman" panose="02020603050405020304" pitchFamily="18" charset="0"/>
              </a:rPr>
              <a:t>, dinimizde e</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şlerin de birbirlerinin kötü huylarını gizlemeleri ve iyi yönlerini ortaya çıkarmaları tavsiye edilir. </a:t>
            </a:r>
          </a:p>
          <a:p>
            <a:pPr>
              <a:lnSpc>
                <a:spcPct val="115000"/>
              </a:lnSpc>
              <a:spcAft>
                <a:spcPts val="1000"/>
              </a:spcAft>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Mutlu bir evlilik hayatı kadın erkek herkesin temel arzusudur. Ama şu da bir gerçektir ki evlilikte bir takım problemlerin olması da kaçınılmaz bir durumdur.</a:t>
            </a:r>
            <a:endParaRPr lang="tr-TR" sz="2000" dirty="0"/>
          </a:p>
        </p:txBody>
      </p:sp>
      <p:sp>
        <p:nvSpPr>
          <p:cNvPr id="2" name="Dikdörtgen 1"/>
          <p:cNvSpPr/>
          <p:nvPr/>
        </p:nvSpPr>
        <p:spPr>
          <a:xfrm>
            <a:off x="1984075" y="621102"/>
            <a:ext cx="8341743" cy="523220"/>
          </a:xfrm>
          <a:prstGeom prst="rect">
            <a:avLst/>
          </a:prstGeom>
          <a:solidFill>
            <a:schemeClr val="accent1">
              <a:lumMod val="20000"/>
              <a:lumOff val="80000"/>
            </a:schemeClr>
          </a:solidFill>
        </p:spPr>
        <p:txBody>
          <a:bodyPr wrap="square">
            <a:spAutoFit/>
          </a:bodyPr>
          <a:lstStyle/>
          <a:p>
            <a:r>
              <a:rPr lang="tr-TR" sz="28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EVLİLİK PROBLEMLERİ VE ÇÖZÜM YOLLARI</a:t>
            </a:r>
            <a:endParaRPr lang="tr-TR" sz="2800" dirty="0"/>
          </a:p>
        </p:txBody>
      </p:sp>
    </p:spTree>
    <p:extLst>
      <p:ext uri="{BB962C8B-B14F-4D97-AF65-F5344CB8AC3E}">
        <p14:creationId xmlns:p14="http://schemas.microsoft.com/office/powerpoint/2010/main" val="46150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91706" y="1457863"/>
            <a:ext cx="5124090" cy="4097547"/>
          </a:xfrm>
          <a:solidFill>
            <a:schemeClr val="accent2">
              <a:lumMod val="40000"/>
              <a:lumOff val="60000"/>
            </a:schemeClr>
          </a:solidFill>
          <a:scene3d>
            <a:camera prst="orthographicFront"/>
            <a:lightRig rig="threePt" dir="t"/>
          </a:scene3d>
          <a:sp3d>
            <a:bevelT w="114300" prst="artDeco"/>
          </a:sp3d>
        </p:spPr>
        <p:txBody>
          <a:bodyPr>
            <a:normAutofit/>
          </a:bodyPr>
          <a:lstStyle/>
          <a:p>
            <a:r>
              <a:rPr lang="tr-TR" sz="3200" dirty="0" smtClean="0"/>
              <a:t/>
            </a:r>
            <a:br>
              <a:rPr lang="tr-TR" sz="3200" dirty="0" smtClean="0"/>
            </a:br>
            <a:r>
              <a:rPr lang="tr-TR" sz="3200" dirty="0" smtClean="0"/>
              <a:t>-</a:t>
            </a:r>
            <a:r>
              <a:rPr lang="tr-TR" sz="3200" dirty="0" smtClean="0">
                <a:solidFill>
                  <a:srgbClr val="FF0000"/>
                </a:solidFill>
              </a:rPr>
              <a:t>HER EVİN BİR KAPISI, </a:t>
            </a:r>
            <a:br>
              <a:rPr lang="tr-TR" sz="3200" dirty="0" smtClean="0">
                <a:solidFill>
                  <a:srgbClr val="FF0000"/>
                </a:solidFill>
              </a:rPr>
            </a:br>
            <a:r>
              <a:rPr lang="tr-TR" sz="3200" dirty="0" smtClean="0">
                <a:solidFill>
                  <a:srgbClr val="FF0000"/>
                </a:solidFill>
              </a:rPr>
              <a:t>HER ZİFİRİ GECENİN BİR SABAHI </a:t>
            </a:r>
            <a:r>
              <a:rPr lang="tr-TR" sz="3200" dirty="0" smtClean="0">
                <a:solidFill>
                  <a:srgbClr val="FF0000"/>
                </a:solidFill>
              </a:rPr>
              <a:t/>
            </a:r>
            <a:br>
              <a:rPr lang="tr-TR" sz="3200" dirty="0" smtClean="0">
                <a:solidFill>
                  <a:srgbClr val="FF0000"/>
                </a:solidFill>
              </a:rPr>
            </a:br>
            <a:r>
              <a:rPr lang="tr-TR" sz="3200" dirty="0" smtClean="0">
                <a:solidFill>
                  <a:srgbClr val="FF0000"/>
                </a:solidFill>
              </a:rPr>
              <a:t>ve HER </a:t>
            </a:r>
            <a:r>
              <a:rPr lang="tr-TR" sz="3200" dirty="0" smtClean="0">
                <a:solidFill>
                  <a:srgbClr val="FF0000"/>
                </a:solidFill>
              </a:rPr>
              <a:t>PROBLEMİN BİRÇOK ÇÖZÜM YOLU VARDIR.</a:t>
            </a:r>
            <a:br>
              <a:rPr lang="tr-TR" sz="3200" dirty="0" smtClean="0">
                <a:solidFill>
                  <a:srgbClr val="FF0000"/>
                </a:solidFill>
              </a:rPr>
            </a:br>
            <a:r>
              <a:rPr lang="tr-TR" sz="3200" dirty="0" smtClean="0"/>
              <a:t/>
            </a:r>
            <a:br>
              <a:rPr lang="tr-TR" sz="3200" dirty="0" smtClean="0"/>
            </a:br>
            <a:r>
              <a:rPr lang="tr-TR" sz="3200" b="1" dirty="0" smtClean="0">
                <a:solidFill>
                  <a:srgbClr val="0070C0"/>
                </a:solidFill>
              </a:rPr>
              <a:t>ÖNCE İSTİŞARE, SONRA İSTİHARE…</a:t>
            </a:r>
            <a:endParaRPr lang="tr-TR" sz="3200" b="1" dirty="0">
              <a:solidFill>
                <a:srgbClr val="0070C0"/>
              </a:solidFill>
            </a:endParaRPr>
          </a:p>
        </p:txBody>
      </p:sp>
      <p:pic>
        <p:nvPicPr>
          <p:cNvPr id="1026" name="Picture 2" descr="C:\Users\hp-pc\Desktop\ISPARTA\TÜM RESİMLER\IMG_20170525_22255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58676" y="868092"/>
            <a:ext cx="4661670" cy="508413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109457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98408" y="1242205"/>
            <a:ext cx="7323262" cy="5264005"/>
          </a:xfrm>
          <a:prstGeom prst="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115000"/>
              </a:lnSpc>
              <a:spcAft>
                <a:spcPts val="1000"/>
              </a:spcAft>
            </a:pPr>
            <a:r>
              <a:rPr lang="tr-TR" sz="2400" b="1" dirty="0" smtClean="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1-Karşılıklı </a:t>
            </a:r>
            <a:r>
              <a:rPr lang="tr-TR" sz="2400" b="1" dirty="0" smtClean="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sabır ve hoşgörünün olmaması</a:t>
            </a:r>
            <a:endParaRPr lang="tr-TR" sz="3200" b="1" dirty="0" smtClean="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tr-TR" sz="2000" b="1" dirty="0" smtClean="0">
                <a:latin typeface="Calibri" panose="020F0502020204030204" pitchFamily="34" charset="0"/>
                <a:ea typeface="Calibri" panose="020F0502020204030204" pitchFamily="34" charset="0"/>
                <a:cs typeface="Times New Roman" panose="02020603050405020304" pitchFamily="18" charset="0"/>
              </a:rPr>
              <a:t>Peki Ç</a:t>
            </a:r>
            <a:r>
              <a:rPr lang="tr-TR" sz="2000" b="1" dirty="0" smtClean="0">
                <a:effectLst/>
                <a:latin typeface="Calibri" panose="020F0502020204030204" pitchFamily="34" charset="0"/>
                <a:ea typeface="Calibri" panose="020F0502020204030204" pitchFamily="34" charset="0"/>
                <a:cs typeface="Times New Roman" panose="02020603050405020304" pitchFamily="18" charset="0"/>
              </a:rPr>
              <a:t>özüm nedir?</a:t>
            </a:r>
          </a:p>
          <a:p>
            <a:pPr>
              <a:lnSpc>
                <a:spcPct val="115000"/>
              </a:lnSpc>
              <a:spcAft>
                <a:spcPts val="1000"/>
              </a:spcAft>
            </a:pPr>
            <a:r>
              <a:rPr lang="tr-TR" sz="2000" b="1" u="sng" dirty="0" smtClean="0">
                <a:effectLst/>
                <a:latin typeface="Calibri" panose="020F0502020204030204" pitchFamily="34" charset="0"/>
                <a:ea typeface="Calibri" panose="020F0502020204030204" pitchFamily="34" charset="0"/>
                <a:cs typeface="Times New Roman" panose="02020603050405020304" pitchFamily="18" charset="0"/>
              </a:rPr>
              <a:t>Bir deliye bir veli rolü</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Evde bey kızdığında kadın karşılık vermeyip kızgınlığının geçmesini beklemelidir, kadın </a:t>
            </a:r>
            <a:r>
              <a:rPr lang="tr-TR" sz="2000" dirty="0">
                <a:latin typeface="Calibri" panose="020F0502020204030204" pitchFamily="34" charset="0"/>
                <a:ea typeface="Calibri" panose="020F0502020204030204" pitchFamily="34" charset="0"/>
                <a:cs typeface="Times New Roman" panose="02020603050405020304" pitchFamily="18" charset="0"/>
              </a:rPr>
              <a:t>kızdığında </a:t>
            </a:r>
            <a:r>
              <a:rPr lang="tr-TR" sz="2000" dirty="0" smtClean="0">
                <a:latin typeface="Calibri" panose="020F0502020204030204" pitchFamily="34" charset="0"/>
                <a:ea typeface="Calibri" panose="020F0502020204030204" pitchFamily="34" charset="0"/>
                <a:cs typeface="Times New Roman" panose="02020603050405020304" pitchFamily="18" charset="0"/>
              </a:rPr>
              <a:t>da erkeğin </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aynı şekilde davranması gerekir.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Çiftler her ne kadar önceden tanışsalar bile eşler ancak evlendikten sonra birbirini tam olarak tanırlar. Çünkü </a:t>
            </a:r>
            <a:r>
              <a:rPr lang="tr-TR" sz="2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evlilik, hayatta tüm maskelerin düştüğü tek yerdir. </a:t>
            </a:r>
          </a:p>
          <a:p>
            <a:pPr>
              <a:lnSpc>
                <a:spcPct val="115000"/>
              </a:lnSpc>
              <a:spcAft>
                <a:spcPts val="1000"/>
              </a:spcAft>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Allah Teala bir ayeti kerimede  “</a:t>
            </a:r>
            <a:r>
              <a:rPr lang="tr-TR" sz="2000" b="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Onlarla iyi geçinin, eğer onlardan hoşlanmazsanız bilin ki Allah'ın hakkınızda çok hayırlı kılacağı bir şeyden de hoşlanmamış olabilirsiniz”</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3 buyurur</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C:\Users\hp-pc\Desktop\ISPARTA\TÜM RESİMLER\IMG_20170611_002325.jpg"/>
          <p:cNvPicPr>
            <a:picLocks noChangeAspect="1" noChangeArrowheads="1"/>
          </p:cNvPicPr>
          <p:nvPr/>
        </p:nvPicPr>
        <p:blipFill rotWithShape="1">
          <a:blip r:embed="rId2">
            <a:extLst>
              <a:ext uri="{28A0092B-C50C-407E-A947-70E740481C1C}">
                <a14:useLocalDpi xmlns:a14="http://schemas.microsoft.com/office/drawing/2010/main" val="0"/>
              </a:ext>
            </a:extLst>
          </a:blip>
          <a:srcRect r="3290" b="37848"/>
          <a:stretch/>
        </p:blipFill>
        <p:spPr bwMode="auto">
          <a:xfrm>
            <a:off x="7951913" y="1729802"/>
            <a:ext cx="3719628" cy="318725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sp>
        <p:nvSpPr>
          <p:cNvPr id="2" name="Dikdörtgen 1"/>
          <p:cNvSpPr/>
          <p:nvPr/>
        </p:nvSpPr>
        <p:spPr>
          <a:xfrm>
            <a:off x="1224950" y="405442"/>
            <a:ext cx="9247518" cy="558743"/>
          </a:xfrm>
          <a:prstGeom prst="rect">
            <a:avLst/>
          </a:prstGeom>
          <a:solidFill>
            <a:srgbClr val="002060"/>
          </a:solidFill>
        </p:spPr>
        <p:txBody>
          <a:bodyPr wrap="square">
            <a:spAutoFit/>
          </a:bodyPr>
          <a:lstStyle/>
          <a:p>
            <a:pPr lvl="0">
              <a:lnSpc>
                <a:spcPct val="115000"/>
              </a:lnSpc>
              <a:spcAft>
                <a:spcPts val="1000"/>
              </a:spcAft>
            </a:pPr>
            <a:r>
              <a:rPr lang="tr-TR" sz="2800" b="1" dirty="0" smtClean="0">
                <a:solidFill>
                  <a:srgbClr val="FFC000"/>
                </a:solidFill>
                <a:latin typeface="Calibri" panose="020F0502020204030204" pitchFamily="34" charset="0"/>
                <a:ea typeface="Calibri" panose="020F0502020204030204" pitchFamily="34" charset="0"/>
                <a:cs typeface="Times New Roman" panose="02020603050405020304" pitchFamily="18" charset="0"/>
              </a:rPr>
              <a:t>Evlilikte Karşımıza Çıkacak Bazı Problemler Ve Çözüm Yolları</a:t>
            </a:r>
            <a:endParaRPr lang="tr-TR"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392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09291" y="2147977"/>
            <a:ext cx="6814868" cy="327782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a:spAutoFit/>
          </a:bodyPr>
          <a:lstStyle/>
          <a:p>
            <a:pPr>
              <a:lnSpc>
                <a:spcPct val="115000"/>
              </a:lnSpc>
              <a:spcBef>
                <a:spcPts val="1000"/>
              </a:spcBef>
              <a:spcAft>
                <a:spcPts val="0"/>
              </a:spcAft>
            </a:pPr>
            <a:r>
              <a:rPr lang="tr-TR" sz="3600" b="1" dirty="0" smtClean="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2-Eşler birbirlerinin kusurlarını açığa vurmamalı ve birbirlerine karşı kırıcı tavırlar sergilememelidir.</a:t>
            </a:r>
          </a:p>
          <a:p>
            <a:pPr>
              <a:lnSpc>
                <a:spcPct val="115000"/>
              </a:lnSpc>
              <a:spcAft>
                <a:spcPts val="1000"/>
              </a:spcAft>
            </a:pPr>
            <a:r>
              <a:rPr lang="tr-TR" sz="3600" b="1" u="sng" dirty="0" smtClean="0">
                <a:effectLst/>
                <a:latin typeface="Calibri" panose="020F0502020204030204" pitchFamily="34" charset="0"/>
                <a:ea typeface="Calibri" panose="020F0502020204030204" pitchFamily="34" charset="0"/>
                <a:cs typeface="Times New Roman" panose="02020603050405020304" pitchFamily="18" charset="0"/>
              </a:rPr>
              <a:t>Kusurları gören değil, örten </a:t>
            </a:r>
            <a:r>
              <a:rPr lang="tr-TR" sz="3600" b="1" u="sng" dirty="0" smtClean="0">
                <a:effectLst/>
                <a:latin typeface="Calibri" panose="020F0502020204030204" pitchFamily="34" charset="0"/>
                <a:ea typeface="Calibri" panose="020F0502020204030204" pitchFamily="34" charset="0"/>
                <a:cs typeface="Times New Roman" panose="02020603050405020304" pitchFamily="18" charset="0"/>
              </a:rPr>
              <a:t>ol!</a:t>
            </a:r>
            <a:endParaRPr lang="tr-TR" sz="36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301925" y="500332"/>
            <a:ext cx="9627079" cy="1077218"/>
          </a:xfrm>
          <a:prstGeom prst="rect">
            <a:avLst/>
          </a:prstGeom>
        </p:spPr>
        <p:txBody>
          <a:bodyPr wrap="square">
            <a:spAutoFit/>
          </a:bodyPr>
          <a:lstStyle/>
          <a:p>
            <a:endParaRPr lang="tr-TR" sz="3200" b="1" kern="0"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r>
              <a:rPr lang="tr-TR" sz="3200" b="1" kern="0"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EVLİLİK </a:t>
            </a:r>
            <a:r>
              <a:rPr lang="tr-TR" sz="3200" b="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PROBLEMLERİ VE ÇÖZÜM YOLLARI</a:t>
            </a:r>
            <a:endParaRPr lang="tr-TR" sz="3200" dirty="0">
              <a:solidFill>
                <a:srgbClr val="FF0000"/>
              </a:solidFill>
            </a:endParaRPr>
          </a:p>
        </p:txBody>
      </p:sp>
      <p:pic>
        <p:nvPicPr>
          <p:cNvPr id="1026" name="Picture 2" descr="C:\Users\hp-pc\Desktop\ISPARTA\TÜM RESİMLER\IMG_20170322_04594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67581" y="4046039"/>
            <a:ext cx="1759249" cy="200923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027" name="Picture 3" descr="C:\Users\hp-pc\Desktop\ISPARTA\TÜM RESİMLER\IMG_20170316_14161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0908" y="1250830"/>
            <a:ext cx="2872596" cy="253605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2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707366"/>
            <a:ext cx="10439400" cy="983322"/>
          </a:xfrm>
        </p:spPr>
        <p:txBody>
          <a:bodyPr>
            <a:normAutofit fontScale="90000"/>
          </a:bodyPr>
          <a:lstStyle/>
          <a:p>
            <a:r>
              <a:rPr lang="tr-TR"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EVLİLİK PROBLEMLERİ VE ÇÖZÜM YOLLARI</a:t>
            </a:r>
            <a:r>
              <a:rPr lang="tr-TR" dirty="0"/>
              <a:t/>
            </a:r>
            <a:br>
              <a:rPr lang="tr-TR" dirty="0"/>
            </a:br>
            <a:endParaRPr lang="tr-TR" dirty="0"/>
          </a:p>
        </p:txBody>
      </p:sp>
      <p:sp>
        <p:nvSpPr>
          <p:cNvPr id="3" name="İçerik Yer Tutucusu 2"/>
          <p:cNvSpPr>
            <a:spLocks noGrp="1"/>
          </p:cNvSpPr>
          <p:nvPr>
            <p:ph idx="1"/>
          </p:nvPr>
        </p:nvSpPr>
        <p:spPr>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2500" lnSpcReduction="20000"/>
          </a:bodyPr>
          <a:lstStyle/>
          <a:p>
            <a:pPr>
              <a:lnSpc>
                <a:spcPct val="115000"/>
              </a:lnSpc>
              <a:spcBef>
                <a:spcPts val="2400"/>
              </a:spcBef>
              <a:spcAft>
                <a:spcPts val="0"/>
              </a:spcAft>
            </a:pPr>
            <a:r>
              <a:rPr lang="tr-TR"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3-Eşler sürekli kendini haklı görmemelidir.</a:t>
            </a:r>
            <a:endParaRPr lang="tr-TR" sz="44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tr-TR" b="1" dirty="0">
                <a:latin typeface="Calibri" panose="020F0502020204030204" pitchFamily="34" charset="0"/>
                <a:ea typeface="Calibri" panose="020F0502020204030204" pitchFamily="34" charset="0"/>
                <a:cs typeface="Times New Roman" panose="02020603050405020304" pitchFamily="18" charset="0"/>
              </a:rPr>
              <a:t>İnsan kendine dair öz eleştiri yapıp, kendi aleyhinde bile olsa doğruluktan ayrılmamalıdır.</a:t>
            </a:r>
            <a:endParaRPr lang="tr-TR" sz="3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dirty="0">
                <a:latin typeface="Calibri" panose="020F0502020204030204" pitchFamily="34" charset="0"/>
                <a:ea typeface="Calibri" panose="020F0502020204030204" pitchFamily="34" charset="0"/>
                <a:cs typeface="Times New Roman" panose="02020603050405020304" pitchFamily="18" charset="0"/>
              </a:rPr>
              <a:t>Nitekim </a:t>
            </a:r>
            <a:r>
              <a:rPr lang="tr-TR" dirty="0" err="1">
                <a:latin typeface="Calibri" panose="020F0502020204030204" pitchFamily="34" charset="0"/>
                <a:ea typeface="Calibri" panose="020F0502020204030204" pitchFamily="34" charset="0"/>
                <a:cs typeface="Times New Roman" panose="02020603050405020304" pitchFamily="18" charset="0"/>
              </a:rPr>
              <a:t>Allahu</a:t>
            </a:r>
            <a:r>
              <a:rPr lang="tr-TR" dirty="0">
                <a:latin typeface="Calibri" panose="020F0502020204030204" pitchFamily="34" charset="0"/>
                <a:ea typeface="Calibri" panose="020F0502020204030204" pitchFamily="34" charset="0"/>
                <a:cs typeface="Times New Roman" panose="02020603050405020304" pitchFamily="18" charset="0"/>
              </a:rPr>
              <a:t> Teala  </a:t>
            </a:r>
            <a:r>
              <a:rPr lang="tr-TR" dirty="0" err="1">
                <a:latin typeface="Calibri" panose="020F0502020204030204" pitchFamily="34" charset="0"/>
                <a:ea typeface="Calibri" panose="020F0502020204030204" pitchFamily="34" charset="0"/>
                <a:cs typeface="Times New Roman" panose="02020603050405020304" pitchFamily="18" charset="0"/>
              </a:rPr>
              <a:t>c.c</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Ey iman edenler! Adaleti titizlikle ayakta tutan ve ana babalarınız ve akrabalarınız aleyhinde de olsa Allah için şahitlik eden kimseler olun.(Haklarında şahitlik ettikleriniz) ister zengin olsunlar ister fakir olsunlar, Allah onlara “sizden” daha yakındır. Hislerinize uyup adaletten sapmayın, şahitliği eğer, büker(doğru şahitlik etmez ) yahut şahitlik etmekten kaçınırsanız ( biliniz ki )Allah yaptıklarınızdan haberdardır.»</a:t>
            </a:r>
            <a:r>
              <a:rPr lang="tr-TR" dirty="0">
                <a:latin typeface="Calibri" panose="020F0502020204030204" pitchFamily="34" charset="0"/>
                <a:ea typeface="Calibri" panose="020F0502020204030204" pitchFamily="34" charset="0"/>
                <a:cs typeface="Times New Roman" panose="02020603050405020304" pitchFamily="18" charset="0"/>
              </a:rPr>
              <a:t>3 buyurmaktadır.</a:t>
            </a:r>
            <a:endParaRPr lang="tr-TR" sz="36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306656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7803" y="1630391"/>
            <a:ext cx="7591245" cy="4171398"/>
          </a:xfrm>
          <a:prstGeom prst="rect">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nSpc>
                <a:spcPct val="115000"/>
              </a:lnSpc>
              <a:spcBef>
                <a:spcPts val="2400"/>
              </a:spcBef>
              <a:spcAft>
                <a:spcPts val="0"/>
              </a:spcAft>
            </a:pPr>
            <a:r>
              <a:rPr lang="tr-TR" sz="2400" b="1" kern="0" dirty="0" smtClean="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4-İlişkilerde karşılıklılık esas olmalı, olumsuz yönler törpülenmelidir.</a:t>
            </a:r>
            <a:endParaRPr lang="tr-TR" sz="4000" b="1" kern="0" dirty="0" smtClean="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tr-TR" sz="2400" b="1" dirty="0" smtClean="0">
                <a:effectLst/>
                <a:latin typeface="Calibri" panose="020F0502020204030204" pitchFamily="34" charset="0"/>
                <a:ea typeface="Calibri" panose="020F0502020204030204" pitchFamily="34" charset="0"/>
                <a:cs typeface="Times New Roman" panose="02020603050405020304" pitchFamily="18" charset="0"/>
              </a:rPr>
              <a:t>Keser olup “hep bana hep bana deme” testere ol” bir sana bir bana de.”</a:t>
            </a:r>
            <a:endParaRPr lang="tr-T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Evlilikte </a:t>
            </a:r>
            <a:r>
              <a:rPr lang="tr-TR" sz="2400" u="sng" dirty="0" smtClean="0">
                <a:effectLst/>
                <a:latin typeface="Calibri" panose="020F0502020204030204" pitchFamily="34" charset="0"/>
                <a:ea typeface="Calibri" panose="020F0502020204030204" pitchFamily="34" charset="0"/>
                <a:cs typeface="Times New Roman" panose="02020603050405020304" pitchFamily="18" charset="0"/>
              </a:rPr>
              <a:t>itidal ve serinkanlılık </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kadar  </a:t>
            </a:r>
            <a:r>
              <a:rPr lang="tr-TR" sz="2400" u="sng" dirty="0">
                <a:latin typeface="Calibri" panose="020F0502020204030204" pitchFamily="34" charset="0"/>
                <a:ea typeface="Calibri" panose="020F0502020204030204" pitchFamily="34" charset="0"/>
                <a:cs typeface="Times New Roman" panose="02020603050405020304" pitchFamily="18" charset="0"/>
              </a:rPr>
              <a:t>empati </a:t>
            </a:r>
            <a:r>
              <a:rPr lang="tr-TR" sz="2400" u="sng" dirty="0" smtClean="0">
                <a:latin typeface="Calibri" panose="020F0502020204030204" pitchFamily="34" charset="0"/>
                <a:ea typeface="Calibri" panose="020F0502020204030204" pitchFamily="34" charset="0"/>
                <a:cs typeface="Times New Roman" panose="02020603050405020304" pitchFamily="18" charset="0"/>
              </a:rPr>
              <a:t>de önemlidir.</a:t>
            </a:r>
            <a:endParaRPr lang="tr-TR" sz="2400" u="sng"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Aynı evde aynı terbiyede büyüyen iki kardeş bile birbiriyle uyuşamazken; iki ayrı ailede büyümüş, gelenek ve görenekleri farklı iki </a:t>
            </a:r>
            <a:r>
              <a:rPr lang="tr-TR" sz="2400" dirty="0" smtClean="0">
                <a:latin typeface="Calibri" panose="020F0502020204030204" pitchFamily="34" charset="0"/>
                <a:ea typeface="Calibri" panose="020F0502020204030204" pitchFamily="34" charset="0"/>
                <a:cs typeface="Times New Roman" panose="02020603050405020304" pitchFamily="18" charset="0"/>
              </a:rPr>
              <a:t>birey</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in hayatı paylaşmak üzere bir araya geldiklerinde uyuşmazlıklarının olması da </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doğaldır</a:t>
            </a:r>
            <a:r>
              <a:rPr lang="tr-TR" sz="2400" dirty="0">
                <a:latin typeface="Calibri" panose="020F0502020204030204" pitchFamily="34" charset="0"/>
                <a:ea typeface="Calibri" panose="020F0502020204030204" pitchFamily="34" charset="0"/>
                <a:cs typeface="Times New Roman" panose="02020603050405020304" pitchFamily="18" charset="0"/>
              </a:rPr>
              <a:t>.</a:t>
            </a:r>
            <a:endParaRPr lang="tr-TR" sz="32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828135" y="767750"/>
            <a:ext cx="9575321" cy="523220"/>
          </a:xfrm>
          <a:prstGeom prst="rect">
            <a:avLst/>
          </a:prstGeom>
          <a:solidFill>
            <a:srgbClr val="FFFF00"/>
          </a:solidFill>
        </p:spPr>
        <p:txBody>
          <a:bodyPr wrap="square">
            <a:spAutoFit/>
          </a:bodyPr>
          <a:lstStyle/>
          <a:p>
            <a:r>
              <a:rPr lang="tr-TR" sz="28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EVLİLİK PROBLEMLERİ VE ÇÖZÜM </a:t>
            </a:r>
            <a:r>
              <a:rPr lang="tr-TR" sz="2800" b="1" kern="0" dirty="0" smtClean="0">
                <a:solidFill>
                  <a:srgbClr val="365F91"/>
                </a:solidFill>
                <a:latin typeface="Cambria" panose="02040503050406030204" pitchFamily="18" charset="0"/>
                <a:ea typeface="Times New Roman" panose="02020603050405020304" pitchFamily="18" charset="0"/>
                <a:cs typeface="Times New Roman" panose="02020603050405020304" pitchFamily="18" charset="0"/>
              </a:rPr>
              <a:t>YOLLARI</a:t>
            </a:r>
            <a:endParaRPr lang="tr-TR" sz="2800" dirty="0"/>
          </a:p>
        </p:txBody>
      </p:sp>
      <p:pic>
        <p:nvPicPr>
          <p:cNvPr id="2050" name="Picture 2" descr="C:\Users\hp-pc\Desktop\ISPARTA\TÜM RESİMLER\IMG_20170602_0725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2089" y="1941205"/>
            <a:ext cx="2662328" cy="354977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511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02257" y="365125"/>
            <a:ext cx="10551543" cy="997849"/>
          </a:xfrm>
          <a:solidFill>
            <a:srgbClr val="FFFF00"/>
          </a:solidFill>
        </p:spPr>
        <p:txBody>
          <a:bodyPr>
            <a:normAutofit/>
          </a:bodyPr>
          <a:lstStyle/>
          <a:p>
            <a:r>
              <a:rPr lang="tr-TR" sz="36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EVLİLİK PROBLEMLERİ VE ÇÖZÜM </a:t>
            </a:r>
            <a:r>
              <a:rPr lang="tr-TR" sz="3600" b="1" kern="0" dirty="0" smtClean="0">
                <a:solidFill>
                  <a:srgbClr val="365F91"/>
                </a:solidFill>
                <a:latin typeface="Cambria" panose="02040503050406030204" pitchFamily="18" charset="0"/>
                <a:ea typeface="Times New Roman" panose="02020603050405020304" pitchFamily="18" charset="0"/>
                <a:cs typeface="Times New Roman" panose="02020603050405020304" pitchFamily="18" charset="0"/>
              </a:rPr>
              <a:t>YOLLARI</a:t>
            </a:r>
            <a:endParaRPr lang="tr-TR" sz="3600" dirty="0"/>
          </a:p>
        </p:txBody>
      </p:sp>
      <p:sp>
        <p:nvSpPr>
          <p:cNvPr id="3" name="İçerik Yer Tutucusu 2"/>
          <p:cNvSpPr>
            <a:spLocks noGrp="1"/>
          </p:cNvSpPr>
          <p:nvPr>
            <p:ph idx="1"/>
          </p:nvPr>
        </p:nvSpPr>
        <p:spPr>
          <a:xfrm>
            <a:off x="838200" y="1825625"/>
            <a:ext cx="10333008" cy="4351338"/>
          </a:xfrm>
          <a:solidFill>
            <a:schemeClr val="accent2">
              <a:lumMod val="40000"/>
              <a:lumOff val="60000"/>
            </a:schemeClr>
          </a:solidFill>
          <a:effectLst>
            <a:glow rad="139700">
              <a:schemeClr val="accent5">
                <a:satMod val="175000"/>
                <a:alpha val="40000"/>
              </a:schemeClr>
            </a:glow>
          </a:effectLst>
        </p:spPr>
        <p:txBody>
          <a:bodyPr>
            <a:normAutofit lnSpcReduction="10000"/>
          </a:bodyPr>
          <a:lstStyle/>
          <a:p>
            <a:pPr>
              <a:lnSpc>
                <a:spcPct val="115000"/>
              </a:lnSpc>
            </a:pPr>
            <a:r>
              <a:rPr lang="tr-TR" b="1" u="sng" dirty="0">
                <a:solidFill>
                  <a:srgbClr val="002060"/>
                </a:solidFill>
                <a:latin typeface="Cambria" panose="02040503050406030204" pitchFamily="18" charset="0"/>
                <a:ea typeface="Times New Roman" panose="02020603050405020304" pitchFamily="18" charset="0"/>
                <a:cs typeface="Times New Roman" panose="02020603050405020304" pitchFamily="18" charset="0"/>
              </a:rPr>
              <a:t>5-</a:t>
            </a:r>
            <a:r>
              <a:rPr lang="tr-TR" b="1" dirty="0">
                <a:solidFill>
                  <a:srgbClr val="002060"/>
                </a:solidFill>
                <a:latin typeface="Cambria" panose="02040503050406030204" pitchFamily="18" charset="0"/>
                <a:ea typeface="Times New Roman" panose="02020603050405020304" pitchFamily="18" charset="0"/>
                <a:cs typeface="Times New Roman" panose="02020603050405020304" pitchFamily="18" charset="0"/>
              </a:rPr>
              <a:t>Evlilikte «biz» bilinci önemlidir.</a:t>
            </a:r>
            <a:endParaRPr lang="tr-TR" sz="4400" b="1" dirty="0">
              <a:solidFill>
                <a:srgbClr val="002060"/>
              </a:solidFill>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tr-TR" dirty="0">
                <a:latin typeface="Calibri" panose="020F0502020204030204" pitchFamily="34" charset="0"/>
                <a:ea typeface="Calibri" panose="020F0502020204030204" pitchFamily="34" charset="0"/>
                <a:cs typeface="Times New Roman" panose="02020603050405020304" pitchFamily="18" charset="0"/>
              </a:rPr>
              <a:t>Evlilikte biz, tek başına hareket etmemeyi gerektirir.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dirty="0" smtClean="0">
                <a:latin typeface="Calibri" panose="020F0502020204030204" pitchFamily="34" charset="0"/>
                <a:ea typeface="Calibri" panose="020F0502020204030204" pitchFamily="34" charset="0"/>
                <a:cs typeface="Times New Roman" panose="02020603050405020304" pitchFamily="18" charset="0"/>
              </a:rPr>
              <a:t>Ortak menfaatler, ortak kaygılar, ortak sevinçler yanında evlatlar da bu ortaklığın bir tezahürüdür.</a:t>
            </a:r>
          </a:p>
          <a:p>
            <a:pPr>
              <a:lnSpc>
                <a:spcPct val="115000"/>
              </a:lnSpc>
              <a:spcAft>
                <a:spcPts val="1000"/>
              </a:spcAft>
            </a:pPr>
            <a:r>
              <a:rPr lang="tr-TR" dirty="0" smtClean="0">
                <a:latin typeface="Calibri" panose="020F0502020204030204" pitchFamily="34" charset="0"/>
                <a:ea typeface="Calibri" panose="020F0502020204030204" pitchFamily="34" charset="0"/>
                <a:cs typeface="Times New Roman" panose="02020603050405020304" pitchFamily="18" charset="0"/>
              </a:rPr>
              <a:t> Özetle evliliğe mutluluk ve huzur yolunda bir münasebet ve ortaklık gözüyle bakılmalıdır. Eşler birbirlerinin hayat ortağıdır ve bu münasebetin ebediyetle pekişmesi için üzerlerine düşeni yapmalıdırlar.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705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88461" y="1664897"/>
            <a:ext cx="8289985" cy="3817455"/>
          </a:xfrm>
          <a:prstGeom prst="rect">
            <a:avLst/>
          </a:prstGeom>
        </p:spPr>
        <p:txBody>
          <a:bodyPr wrap="square">
            <a:spAutoFit/>
          </a:bodyPr>
          <a:lstStyle/>
          <a:p>
            <a:pPr>
              <a:lnSpc>
                <a:spcPct val="115000"/>
              </a:lnSpc>
              <a:spcBef>
                <a:spcPts val="1000"/>
              </a:spcBef>
              <a:spcAft>
                <a:spcPts val="0"/>
              </a:spcAft>
            </a:pPr>
            <a:r>
              <a:rPr lang="tr-TR" sz="2800" b="1" dirty="0" smtClean="0">
                <a:solidFill>
                  <a:srgbClr val="4F81BD"/>
                </a:solidFill>
                <a:latin typeface="Cambria" panose="02040503050406030204" pitchFamily="18" charset="0"/>
                <a:ea typeface="Times New Roman" panose="02020603050405020304" pitchFamily="18" charset="0"/>
                <a:cs typeface="Times New Roman" panose="02020603050405020304" pitchFamily="18" charset="0"/>
              </a:rPr>
              <a:t>6</a:t>
            </a:r>
            <a:r>
              <a:rPr lang="tr-TR" sz="2800" b="1" dirty="0" smtClean="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-Ailede </a:t>
            </a:r>
            <a:r>
              <a:rPr lang="tr-TR" sz="2800" b="1" dirty="0" smtClean="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Paylaşımın olmaması</a:t>
            </a:r>
          </a:p>
          <a:p>
            <a:pPr>
              <a:lnSpc>
                <a:spcPct val="115000"/>
              </a:lnSpc>
              <a:spcAft>
                <a:spcPts val="1000"/>
              </a:spcAft>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Eşler </a:t>
            </a: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birbirlerinin sorunlarını paylaşmak ve ihtiyaçlarını gidermek için zaman ayırdıkları gibi hoş vakit geçirmeye ve eğlenmeye de vakit ayırmalıdır. </a:t>
            </a:r>
          </a:p>
          <a:p>
            <a:pPr>
              <a:lnSpc>
                <a:spcPct val="115000"/>
              </a:lnSpc>
              <a:spcAft>
                <a:spcPts val="1000"/>
              </a:spcAft>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Bu paylaşım başlığına vakit paylaşımı, bilgi ve tecrübe paylaşımı yanında ilgi paylaşımı da eklenebilir.</a:t>
            </a:r>
          </a:p>
          <a:p>
            <a:pPr>
              <a:lnSpc>
                <a:spcPct val="115000"/>
              </a:lnSpc>
              <a:spcAft>
                <a:spcPts val="10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Zira </a:t>
            </a:r>
            <a:r>
              <a:rPr lang="tr-TR"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evlilik bir </a:t>
            </a:r>
            <a:r>
              <a:rPr lang="tr-TR" sz="28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ömür paylaşımı</a:t>
            </a:r>
            <a:r>
              <a:rPr lang="tr-TR"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dır</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1052423" y="931653"/>
            <a:ext cx="7434616" cy="523220"/>
          </a:xfrm>
          <a:prstGeom prst="rect">
            <a:avLst/>
          </a:prstGeom>
          <a:solidFill>
            <a:srgbClr val="00B0F0"/>
          </a:solidFill>
        </p:spPr>
        <p:txBody>
          <a:bodyPr wrap="square">
            <a:spAutoFit/>
          </a:bodyPr>
          <a:lstStyle/>
          <a:p>
            <a:r>
              <a:rPr lang="tr-TR" sz="28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EVLİLİK PROBLEMLERİ VE ÇÖZÜM YOLLARI</a:t>
            </a:r>
            <a:endParaRPr lang="tr-TR" sz="2800" dirty="0"/>
          </a:p>
        </p:txBody>
      </p:sp>
      <p:pic>
        <p:nvPicPr>
          <p:cNvPr id="4098" name="Picture 2" descr="C:\Users\hp-pc\Desktop\ISPARTA\TÜM RESİMLER\IMG_20170619_061435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450" y="1923691"/>
            <a:ext cx="1966294" cy="295814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98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TotalTime>
  <Words>1066</Words>
  <Application>Microsoft Office PowerPoint</Application>
  <PresentationFormat>Özel</PresentationFormat>
  <Paragraphs>97</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Office Teması</vt:lpstr>
      <vt:lpstr>PowerPoint Sunusu</vt:lpstr>
      <vt:lpstr>PowerPoint Sunusu</vt:lpstr>
      <vt:lpstr> -HER EVİN BİR KAPISI,  HER ZİFİRİ GECENİN BİR SABAHI  ve HER PROBLEMİN BİRÇOK ÇÖZÜM YOLU VARDIR.  ÖNCE İSTİŞARE, SONRA İSTİHARE…</vt:lpstr>
      <vt:lpstr>PowerPoint Sunusu</vt:lpstr>
      <vt:lpstr>PowerPoint Sunusu</vt:lpstr>
      <vt:lpstr>EVLİLİK PROBLEMLERİ VE ÇÖZÜM YOLLARI </vt:lpstr>
      <vt:lpstr>PowerPoint Sunusu</vt:lpstr>
      <vt:lpstr>EVLİLİK PROBLEMLERİ VE ÇÖZÜM YOLLARI</vt:lpstr>
      <vt:lpstr>PowerPoint Sunusu</vt:lpstr>
      <vt:lpstr>EVLİLİK PROBLEMLERİ VE ÇÖZÜM YOLLARI</vt:lpstr>
      <vt:lpstr>PowerPoint Sunusu</vt:lpstr>
      <vt:lpstr>EVLİLİK PROBLEMLERİ VE ÇÖZÜM YOLLARI</vt:lpstr>
      <vt:lpstr>PowerPoint Sunusu</vt:lpstr>
      <vt:lpstr>Sami Yusuf, eşine «Seninle evlendiğim gün, tüm kadınların cenaze namazını kıldım» diyerek sadakatini ifade eder.</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hp-pc</cp:lastModifiedBy>
  <cp:revision>64</cp:revision>
  <dcterms:created xsi:type="dcterms:W3CDTF">2019-10-01T17:51:01Z</dcterms:created>
  <dcterms:modified xsi:type="dcterms:W3CDTF">2019-11-12T08:44:34Z</dcterms:modified>
</cp:coreProperties>
</file>